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22"/>
  </p:notesMasterIdLst>
  <p:handoutMasterIdLst>
    <p:handoutMasterId r:id="rId23"/>
  </p:handoutMasterIdLst>
  <p:sldIdLst>
    <p:sldId id="271" r:id="rId2"/>
    <p:sldId id="261" r:id="rId3"/>
    <p:sldId id="276" r:id="rId4"/>
    <p:sldId id="312" r:id="rId5"/>
    <p:sldId id="343" r:id="rId6"/>
    <p:sldId id="347" r:id="rId7"/>
    <p:sldId id="352" r:id="rId8"/>
    <p:sldId id="351" r:id="rId9"/>
    <p:sldId id="362" r:id="rId10"/>
    <p:sldId id="363" r:id="rId11"/>
    <p:sldId id="356" r:id="rId12"/>
    <p:sldId id="364" r:id="rId13"/>
    <p:sldId id="365" r:id="rId14"/>
    <p:sldId id="358" r:id="rId15"/>
    <p:sldId id="366" r:id="rId16"/>
    <p:sldId id="367" r:id="rId17"/>
    <p:sldId id="359" r:id="rId18"/>
    <p:sldId id="368" r:id="rId19"/>
    <p:sldId id="333" r:id="rId20"/>
    <p:sldId id="361" r:id="rId21"/>
  </p:sldIdLst>
  <p:sldSz cx="12192000" cy="6858000"/>
  <p:notesSz cx="6669088" cy="9926638"/>
  <p:defaultTextStyle>
    <a:defPPr>
      <a:defRPr lang="de-CH"/>
    </a:defPPr>
    <a:lvl1pPr algn="l" rtl="0" fontAlgn="base">
      <a:spcBef>
        <a:spcPct val="0"/>
      </a:spcBef>
      <a:spcAft>
        <a:spcPct val="0"/>
      </a:spcAft>
      <a:defRPr sz="1700" kern="1200">
        <a:solidFill>
          <a:schemeClr val="tx1"/>
        </a:solidFill>
        <a:latin typeface="Arial" charset="0"/>
        <a:ea typeface="ＭＳ Ｐゴシック" charset="0"/>
        <a:cs typeface="Arial" charset="0"/>
      </a:defRPr>
    </a:lvl1pPr>
    <a:lvl2pPr marL="457200" algn="l" rtl="0" fontAlgn="base">
      <a:spcBef>
        <a:spcPct val="0"/>
      </a:spcBef>
      <a:spcAft>
        <a:spcPct val="0"/>
      </a:spcAft>
      <a:defRPr sz="1700" kern="1200">
        <a:solidFill>
          <a:schemeClr val="tx1"/>
        </a:solidFill>
        <a:latin typeface="Arial" charset="0"/>
        <a:ea typeface="ＭＳ Ｐゴシック" charset="0"/>
        <a:cs typeface="Arial" charset="0"/>
      </a:defRPr>
    </a:lvl2pPr>
    <a:lvl3pPr marL="914400" algn="l" rtl="0" fontAlgn="base">
      <a:spcBef>
        <a:spcPct val="0"/>
      </a:spcBef>
      <a:spcAft>
        <a:spcPct val="0"/>
      </a:spcAft>
      <a:defRPr sz="1700" kern="1200">
        <a:solidFill>
          <a:schemeClr val="tx1"/>
        </a:solidFill>
        <a:latin typeface="Arial" charset="0"/>
        <a:ea typeface="ＭＳ Ｐゴシック" charset="0"/>
        <a:cs typeface="Arial" charset="0"/>
      </a:defRPr>
    </a:lvl3pPr>
    <a:lvl4pPr marL="1371600" algn="l" rtl="0" fontAlgn="base">
      <a:spcBef>
        <a:spcPct val="0"/>
      </a:spcBef>
      <a:spcAft>
        <a:spcPct val="0"/>
      </a:spcAft>
      <a:defRPr sz="1700" kern="1200">
        <a:solidFill>
          <a:schemeClr val="tx1"/>
        </a:solidFill>
        <a:latin typeface="Arial" charset="0"/>
        <a:ea typeface="ＭＳ Ｐゴシック" charset="0"/>
        <a:cs typeface="Arial" charset="0"/>
      </a:defRPr>
    </a:lvl4pPr>
    <a:lvl5pPr marL="1828800" algn="l" rtl="0" fontAlgn="base">
      <a:spcBef>
        <a:spcPct val="0"/>
      </a:spcBef>
      <a:spcAft>
        <a:spcPct val="0"/>
      </a:spcAft>
      <a:defRPr sz="1700" kern="1200">
        <a:solidFill>
          <a:schemeClr val="tx1"/>
        </a:solidFill>
        <a:latin typeface="Arial" charset="0"/>
        <a:ea typeface="ＭＳ Ｐゴシック" charset="0"/>
        <a:cs typeface="Arial" charset="0"/>
      </a:defRPr>
    </a:lvl5pPr>
    <a:lvl6pPr marL="2286000" algn="l" defTabSz="457200" rtl="0" eaLnBrk="1" latinLnBrk="0" hangingPunct="1">
      <a:defRPr sz="1700" kern="1200">
        <a:solidFill>
          <a:schemeClr val="tx1"/>
        </a:solidFill>
        <a:latin typeface="Arial" charset="0"/>
        <a:ea typeface="ＭＳ Ｐゴシック" charset="0"/>
        <a:cs typeface="Arial" charset="0"/>
      </a:defRPr>
    </a:lvl6pPr>
    <a:lvl7pPr marL="2743200" algn="l" defTabSz="457200" rtl="0" eaLnBrk="1" latinLnBrk="0" hangingPunct="1">
      <a:defRPr sz="1700" kern="1200">
        <a:solidFill>
          <a:schemeClr val="tx1"/>
        </a:solidFill>
        <a:latin typeface="Arial" charset="0"/>
        <a:ea typeface="ＭＳ Ｐゴシック" charset="0"/>
        <a:cs typeface="Arial" charset="0"/>
      </a:defRPr>
    </a:lvl7pPr>
    <a:lvl8pPr marL="3200400" algn="l" defTabSz="457200" rtl="0" eaLnBrk="1" latinLnBrk="0" hangingPunct="1">
      <a:defRPr sz="1700" kern="1200">
        <a:solidFill>
          <a:schemeClr val="tx1"/>
        </a:solidFill>
        <a:latin typeface="Arial" charset="0"/>
        <a:ea typeface="ＭＳ Ｐゴシック" charset="0"/>
        <a:cs typeface="Arial" charset="0"/>
      </a:defRPr>
    </a:lvl8pPr>
    <a:lvl9pPr marL="3657600" algn="l" defTabSz="457200" rtl="0" eaLnBrk="1" latinLnBrk="0" hangingPunct="1">
      <a:defRPr sz="1700" kern="1200">
        <a:solidFill>
          <a:schemeClr val="tx1"/>
        </a:solidFill>
        <a:latin typeface="Arial" charset="0"/>
        <a:ea typeface="ＭＳ Ｐゴシック" charset="0"/>
        <a:cs typeface="Arial" charset="0"/>
      </a:defRPr>
    </a:lvl9pPr>
  </p:defaultTextStyle>
  <p:extLst>
    <p:ext uri="{EFAFB233-063F-42B5-8137-9DF3F51BA10A}">
      <p15:sldGuideLst xmlns:p15="http://schemas.microsoft.com/office/powerpoint/2012/main">
        <p15:guide id="1" orient="horz" pos="709" userDrawn="1">
          <p15:clr>
            <a:srgbClr val="A4A3A4"/>
          </p15:clr>
        </p15:guide>
        <p15:guide id="2" orient="horz" pos="1389" userDrawn="1">
          <p15:clr>
            <a:srgbClr val="A4A3A4"/>
          </p15:clr>
        </p15:guide>
        <p15:guide id="3" orient="horz" pos="3838" userDrawn="1">
          <p15:clr>
            <a:srgbClr val="A4A3A4"/>
          </p15:clr>
        </p15:guide>
        <p15:guide id="5" pos="3840" userDrawn="1">
          <p15:clr>
            <a:srgbClr val="A4A3A4"/>
          </p15:clr>
        </p15:guide>
        <p15:guide id="6" pos="3727" userDrawn="1">
          <p15:clr>
            <a:srgbClr val="A4A3A4"/>
          </p15:clr>
        </p15:guide>
        <p15:guide id="7" pos="3953" userDrawn="1">
          <p15:clr>
            <a:srgbClr val="A4A3A4"/>
          </p15:clr>
        </p15:guide>
        <p15:guide id="8" pos="4861" userDrawn="1">
          <p15:clr>
            <a:srgbClr val="A4A3A4"/>
          </p15:clr>
        </p15:guide>
        <p15:guide id="9" pos="5065" userDrawn="1">
          <p15:clr>
            <a:srgbClr val="A4A3A4"/>
          </p15:clr>
        </p15:guide>
        <p15:guide id="10" pos="7106" userDrawn="1">
          <p15:clr>
            <a:srgbClr val="A4A3A4"/>
          </p15:clr>
        </p15:guide>
        <p15:guide id="11" pos="2819" userDrawn="1">
          <p15:clr>
            <a:srgbClr val="A4A3A4"/>
          </p15:clr>
        </p15:guide>
        <p15:guide id="12" pos="2615" userDrawn="1">
          <p15:clr>
            <a:srgbClr val="A4A3A4"/>
          </p15:clr>
        </p15:guide>
        <p15:guide id="13" pos="574" userDrawn="1">
          <p15:clr>
            <a:srgbClr val="A4A3A4"/>
          </p15:clr>
        </p15:guide>
        <p15:guide id="14" orient="horz" pos="799" userDrawn="1">
          <p15:clr>
            <a:srgbClr val="A4A3A4"/>
          </p15:clr>
        </p15:guide>
        <p15:guide id="15" orient="horz" pos="4110" userDrawn="1">
          <p15:clr>
            <a:srgbClr val="A4A3A4"/>
          </p15:clr>
        </p15:guide>
        <p15:guide id="16" orient="horz" pos="1752">
          <p15:clr>
            <a:srgbClr val="A4A3A4"/>
          </p15:clr>
        </p15:guide>
        <p15:guide id="17" orient="horz" pos="3657">
          <p15:clr>
            <a:srgbClr val="A4A3A4"/>
          </p15:clr>
        </p15:guide>
        <p15:guide id="18" pos="3251">
          <p15:clr>
            <a:srgbClr val="A4A3A4"/>
          </p15:clr>
        </p15:guide>
        <p15:guide id="19" pos="2774">
          <p15:clr>
            <a:srgbClr val="A4A3A4"/>
          </p15:clr>
        </p15:guide>
        <p15:guide id="20" pos="914">
          <p15:clr>
            <a:srgbClr val="A4A3A4"/>
          </p15:clr>
        </p15:guide>
        <p15:guide id="21" pos="5383">
          <p15:clr>
            <a:srgbClr val="A4A3A4"/>
          </p15:clr>
        </p15:guide>
        <p15:guide id="22" pos="3273">
          <p15:clr>
            <a:srgbClr val="A4A3A4"/>
          </p15:clr>
        </p15:guide>
        <p15:guide id="23" pos="1526">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or" initials="M"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B20E"/>
    <a:srgbClr val="A3ADB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87755" autoAdjust="0"/>
  </p:normalViewPr>
  <p:slideViewPr>
    <p:cSldViewPr snapToObjects="1">
      <p:cViewPr varScale="1">
        <p:scale>
          <a:sx n="107" d="100"/>
          <a:sy n="107" d="100"/>
        </p:scale>
        <p:origin x="1016" y="176"/>
      </p:cViewPr>
      <p:guideLst>
        <p:guide orient="horz" pos="709"/>
        <p:guide orient="horz" pos="1389"/>
        <p:guide orient="horz" pos="3838"/>
        <p:guide pos="3840"/>
        <p:guide pos="3727"/>
        <p:guide pos="3953"/>
        <p:guide pos="4861"/>
        <p:guide pos="5065"/>
        <p:guide pos="7106"/>
        <p:guide pos="2819"/>
        <p:guide pos="2615"/>
        <p:guide pos="574"/>
        <p:guide orient="horz" pos="799"/>
        <p:guide orient="horz" pos="4110"/>
        <p:guide orient="horz" pos="1752"/>
        <p:guide orient="horz" pos="3657"/>
        <p:guide pos="3251"/>
        <p:guide pos="2774"/>
        <p:guide pos="914"/>
        <p:guide pos="5383"/>
        <p:guide pos="3273"/>
        <p:guide pos="152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Objects="1">
      <p:cViewPr varScale="1">
        <p:scale>
          <a:sx n="91" d="100"/>
          <a:sy n="91" d="100"/>
        </p:scale>
        <p:origin x="380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3C3A28B3-DCDF-7E4D-B79F-108549FDF3C4}"/>
              </a:ext>
            </a:extLst>
          </p:cNvPr>
          <p:cNvSpPr>
            <a:spLocks noGrp="1"/>
          </p:cNvSpPr>
          <p:nvPr>
            <p:ph type="hdr" sz="quarter"/>
          </p:nvPr>
        </p:nvSpPr>
        <p:spPr>
          <a:xfrm>
            <a:off x="0" y="0"/>
            <a:ext cx="2889608" cy="497058"/>
          </a:xfrm>
          <a:prstGeom prst="rect">
            <a:avLst/>
          </a:prstGeom>
        </p:spPr>
        <p:txBody>
          <a:bodyPr vert="horz" lIns="100575" tIns="50287" rIns="100575" bIns="50287" rtlCol="0"/>
          <a:lstStyle>
            <a:lvl1pPr algn="l">
              <a:defRPr sz="1300"/>
            </a:lvl1pPr>
          </a:lstStyle>
          <a:p>
            <a:endParaRPr lang="de-DE"/>
          </a:p>
        </p:txBody>
      </p:sp>
      <p:sp>
        <p:nvSpPr>
          <p:cNvPr id="3" name="Datumsplatzhalter 2">
            <a:extLst>
              <a:ext uri="{FF2B5EF4-FFF2-40B4-BE49-F238E27FC236}">
                <a16:creationId xmlns:a16="http://schemas.microsoft.com/office/drawing/2014/main" id="{2B6F7D15-8C04-684B-9986-BCA85E3DB49F}"/>
              </a:ext>
            </a:extLst>
          </p:cNvPr>
          <p:cNvSpPr>
            <a:spLocks noGrp="1"/>
          </p:cNvSpPr>
          <p:nvPr>
            <p:ph type="dt" sz="quarter" idx="1"/>
          </p:nvPr>
        </p:nvSpPr>
        <p:spPr>
          <a:xfrm>
            <a:off x="3777827" y="0"/>
            <a:ext cx="2889608" cy="497058"/>
          </a:xfrm>
          <a:prstGeom prst="rect">
            <a:avLst/>
          </a:prstGeom>
        </p:spPr>
        <p:txBody>
          <a:bodyPr vert="horz" lIns="100575" tIns="50287" rIns="100575" bIns="50287" rtlCol="0"/>
          <a:lstStyle>
            <a:lvl1pPr algn="r">
              <a:defRPr sz="1300"/>
            </a:lvl1pPr>
          </a:lstStyle>
          <a:p>
            <a:fld id="{40FDB541-E8B7-3F49-9A84-E3F1CD9703C8}" type="datetimeFigureOut">
              <a:rPr lang="de-DE" smtClean="0"/>
              <a:t>11.04.24</a:t>
            </a:fld>
            <a:endParaRPr lang="de-DE"/>
          </a:p>
        </p:txBody>
      </p:sp>
      <p:sp>
        <p:nvSpPr>
          <p:cNvPr id="4" name="Fußzeilenplatzhalter 3">
            <a:extLst>
              <a:ext uri="{FF2B5EF4-FFF2-40B4-BE49-F238E27FC236}">
                <a16:creationId xmlns:a16="http://schemas.microsoft.com/office/drawing/2014/main" id="{B77C87EF-64E9-0A4B-A83D-0C0BCC3EC227}"/>
              </a:ext>
            </a:extLst>
          </p:cNvPr>
          <p:cNvSpPr>
            <a:spLocks noGrp="1"/>
          </p:cNvSpPr>
          <p:nvPr>
            <p:ph type="ftr" sz="quarter" idx="2"/>
          </p:nvPr>
        </p:nvSpPr>
        <p:spPr>
          <a:xfrm>
            <a:off x="0" y="9429582"/>
            <a:ext cx="2889608" cy="497058"/>
          </a:xfrm>
          <a:prstGeom prst="rect">
            <a:avLst/>
          </a:prstGeom>
        </p:spPr>
        <p:txBody>
          <a:bodyPr vert="horz" lIns="100575" tIns="50287" rIns="100575" bIns="50287" rtlCol="0" anchor="b"/>
          <a:lstStyle>
            <a:lvl1pPr algn="l">
              <a:defRPr sz="1300"/>
            </a:lvl1pPr>
          </a:lstStyle>
          <a:p>
            <a:endParaRPr lang="de-DE"/>
          </a:p>
        </p:txBody>
      </p:sp>
      <p:sp>
        <p:nvSpPr>
          <p:cNvPr id="5" name="Foliennummernplatzhalter 4">
            <a:extLst>
              <a:ext uri="{FF2B5EF4-FFF2-40B4-BE49-F238E27FC236}">
                <a16:creationId xmlns:a16="http://schemas.microsoft.com/office/drawing/2014/main" id="{B09998E5-798E-4749-AD31-4A61A454E1C1}"/>
              </a:ext>
            </a:extLst>
          </p:cNvPr>
          <p:cNvSpPr>
            <a:spLocks noGrp="1"/>
          </p:cNvSpPr>
          <p:nvPr>
            <p:ph type="sldNum" sz="quarter" idx="3"/>
          </p:nvPr>
        </p:nvSpPr>
        <p:spPr>
          <a:xfrm>
            <a:off x="3777827" y="9429582"/>
            <a:ext cx="2889608" cy="497058"/>
          </a:xfrm>
          <a:prstGeom prst="rect">
            <a:avLst/>
          </a:prstGeom>
        </p:spPr>
        <p:txBody>
          <a:bodyPr vert="horz" lIns="100575" tIns="50287" rIns="100575" bIns="50287" rtlCol="0" anchor="b"/>
          <a:lstStyle>
            <a:lvl1pPr algn="r">
              <a:defRPr sz="1300"/>
            </a:lvl1pPr>
          </a:lstStyle>
          <a:p>
            <a:fld id="{45332824-D030-B847-ADCE-3BE7B1C6C34D}" type="slidenum">
              <a:rPr lang="de-DE" smtClean="0"/>
              <a:t>‹Nr.›</a:t>
            </a:fld>
            <a:endParaRPr lang="de-DE"/>
          </a:p>
        </p:txBody>
      </p:sp>
    </p:spTree>
    <p:extLst>
      <p:ext uri="{BB962C8B-B14F-4D97-AF65-F5344CB8AC3E}">
        <p14:creationId xmlns:p14="http://schemas.microsoft.com/office/powerpoint/2010/main" val="2947554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889608" cy="4952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4823" tIns="47412" rIns="94823" bIns="47412" numCol="1" anchor="t" anchorCtr="0" compatLnSpc="1">
            <a:prstTxWarp prst="textNoShape">
              <a:avLst/>
            </a:prstTxWarp>
          </a:bodyPr>
          <a:lstStyle>
            <a:lvl1pPr defTabSz="948128">
              <a:defRPr sz="1200"/>
            </a:lvl1pPr>
          </a:lstStyle>
          <a:p>
            <a:endParaRPr lang="de-CH"/>
          </a:p>
        </p:txBody>
      </p:sp>
      <p:sp>
        <p:nvSpPr>
          <p:cNvPr id="5123" name="Rectangle 3"/>
          <p:cNvSpPr>
            <a:spLocks noGrp="1" noChangeArrowheads="1"/>
          </p:cNvSpPr>
          <p:nvPr>
            <p:ph type="dt" idx="1"/>
          </p:nvPr>
        </p:nvSpPr>
        <p:spPr bwMode="auto">
          <a:xfrm>
            <a:off x="3777827" y="0"/>
            <a:ext cx="2889608" cy="4952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4823" tIns="47412" rIns="94823" bIns="47412" numCol="1" anchor="t" anchorCtr="0" compatLnSpc="1">
            <a:prstTxWarp prst="textNoShape">
              <a:avLst/>
            </a:prstTxWarp>
          </a:bodyPr>
          <a:lstStyle>
            <a:lvl1pPr algn="r" defTabSz="948128">
              <a:defRPr sz="1200"/>
            </a:lvl1pPr>
          </a:lstStyle>
          <a:p>
            <a:endParaRPr lang="de-CH"/>
          </a:p>
        </p:txBody>
      </p:sp>
      <p:sp>
        <p:nvSpPr>
          <p:cNvPr id="5124" name="Rectangle 4"/>
          <p:cNvSpPr>
            <a:spLocks noGrp="1" noRot="1" noChangeAspect="1" noChangeArrowheads="1" noTextEdit="1"/>
          </p:cNvSpPr>
          <p:nvPr>
            <p:ph type="sldImg" idx="2"/>
          </p:nvPr>
        </p:nvSpPr>
        <p:spPr bwMode="auto">
          <a:xfrm>
            <a:off x="30163" y="746125"/>
            <a:ext cx="6610350" cy="3719513"/>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5125" name="Rectangle 5"/>
          <p:cNvSpPr>
            <a:spLocks noGrp="1" noChangeArrowheads="1"/>
          </p:cNvSpPr>
          <p:nvPr>
            <p:ph type="body" sz="quarter" idx="3"/>
          </p:nvPr>
        </p:nvSpPr>
        <p:spPr bwMode="auto">
          <a:xfrm>
            <a:off x="666579" y="4714792"/>
            <a:ext cx="5335932" cy="446626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4823" tIns="47412" rIns="94823" bIns="47412" numCol="1" anchor="t" anchorCtr="0" compatLnSpc="1">
            <a:prstTxWarp prst="textNoShape">
              <a:avLst/>
            </a:prstTxWarp>
          </a:bodyPr>
          <a:lstStyle/>
          <a:p>
            <a:pPr lvl="0"/>
            <a:r>
              <a:rPr lang="de-CH"/>
              <a:t>Textmasterformate durch Klicken bearbeiten</a:t>
            </a:r>
          </a:p>
          <a:p>
            <a:pPr lvl="1"/>
            <a:r>
              <a:rPr lang="de-CH"/>
              <a:t>Zweite Ebene</a:t>
            </a:r>
          </a:p>
          <a:p>
            <a:pPr lvl="2"/>
            <a:r>
              <a:rPr lang="de-CH"/>
              <a:t>Dritte Ebene</a:t>
            </a:r>
          </a:p>
          <a:p>
            <a:pPr lvl="3"/>
            <a:r>
              <a:rPr lang="de-CH"/>
              <a:t>Vierte Ebene</a:t>
            </a:r>
          </a:p>
          <a:p>
            <a:pPr lvl="4"/>
            <a:r>
              <a:rPr lang="de-CH"/>
              <a:t>Fünfte Ebene</a:t>
            </a:r>
          </a:p>
        </p:txBody>
      </p:sp>
      <p:sp>
        <p:nvSpPr>
          <p:cNvPr id="5126" name="Rectangle 6"/>
          <p:cNvSpPr>
            <a:spLocks noGrp="1" noChangeArrowheads="1"/>
          </p:cNvSpPr>
          <p:nvPr>
            <p:ph type="ftr" sz="quarter" idx="4"/>
          </p:nvPr>
        </p:nvSpPr>
        <p:spPr bwMode="auto">
          <a:xfrm>
            <a:off x="0" y="9429580"/>
            <a:ext cx="2889608" cy="4952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4823" tIns="47412" rIns="94823" bIns="47412" numCol="1" anchor="b" anchorCtr="0" compatLnSpc="1">
            <a:prstTxWarp prst="textNoShape">
              <a:avLst/>
            </a:prstTxWarp>
          </a:bodyPr>
          <a:lstStyle>
            <a:lvl1pPr defTabSz="948128">
              <a:defRPr sz="1200"/>
            </a:lvl1pPr>
          </a:lstStyle>
          <a:p>
            <a:endParaRPr lang="de-CH"/>
          </a:p>
        </p:txBody>
      </p:sp>
      <p:sp>
        <p:nvSpPr>
          <p:cNvPr id="5127" name="Rectangle 7"/>
          <p:cNvSpPr>
            <a:spLocks noGrp="1" noChangeArrowheads="1"/>
          </p:cNvSpPr>
          <p:nvPr>
            <p:ph type="sldNum" sz="quarter" idx="5"/>
          </p:nvPr>
        </p:nvSpPr>
        <p:spPr bwMode="auto">
          <a:xfrm>
            <a:off x="3777827" y="9429580"/>
            <a:ext cx="2889608" cy="4952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4823" tIns="47412" rIns="94823" bIns="47412" numCol="1" anchor="b" anchorCtr="0" compatLnSpc="1">
            <a:prstTxWarp prst="textNoShape">
              <a:avLst/>
            </a:prstTxWarp>
          </a:bodyPr>
          <a:lstStyle>
            <a:lvl1pPr algn="r" defTabSz="948128">
              <a:defRPr sz="1200"/>
            </a:lvl1pPr>
          </a:lstStyle>
          <a:p>
            <a:fld id="{54E7F490-E965-9B42-AE49-DA4BC6E663B1}" type="slidenum">
              <a:rPr lang="de-CH"/>
              <a:pPr/>
              <a:t>‹Nr.›</a:t>
            </a:fld>
            <a:endParaRPr lang="de-CH"/>
          </a:p>
        </p:txBody>
      </p:sp>
    </p:spTree>
    <p:extLst>
      <p:ext uri="{BB962C8B-B14F-4D97-AF65-F5344CB8AC3E}">
        <p14:creationId xmlns:p14="http://schemas.microsoft.com/office/powerpoint/2010/main" val="4984389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charset="0"/>
        <a:cs typeface="Arial" charset="0"/>
      </a:defRPr>
    </a:lvl1pPr>
    <a:lvl2pPr marL="457200" algn="l" rtl="0" fontAlgn="base">
      <a:spcBef>
        <a:spcPct val="30000"/>
      </a:spcBef>
      <a:spcAft>
        <a:spcPct val="0"/>
      </a:spcAft>
      <a:defRPr sz="1200" kern="1200">
        <a:solidFill>
          <a:schemeClr val="tx1"/>
        </a:solidFill>
        <a:latin typeface="Arial" charset="0"/>
        <a:ea typeface="Arial" charset="0"/>
        <a:cs typeface="Arial" charset="0"/>
      </a:defRPr>
    </a:lvl2pPr>
    <a:lvl3pPr marL="914400" algn="l" rtl="0" fontAlgn="base">
      <a:spcBef>
        <a:spcPct val="30000"/>
      </a:spcBef>
      <a:spcAft>
        <a:spcPct val="0"/>
      </a:spcAft>
      <a:defRPr sz="1200" kern="1200">
        <a:solidFill>
          <a:schemeClr val="tx1"/>
        </a:solidFill>
        <a:latin typeface="Arial" charset="0"/>
        <a:ea typeface="Arial" charset="0"/>
        <a:cs typeface="Arial" charset="0"/>
      </a:defRPr>
    </a:lvl3pPr>
    <a:lvl4pPr marL="1371600" algn="l" rtl="0" fontAlgn="base">
      <a:spcBef>
        <a:spcPct val="30000"/>
      </a:spcBef>
      <a:spcAft>
        <a:spcPct val="0"/>
      </a:spcAft>
      <a:defRPr sz="1200" kern="1200">
        <a:solidFill>
          <a:schemeClr val="tx1"/>
        </a:solidFill>
        <a:latin typeface="Arial" charset="0"/>
        <a:ea typeface="Arial" charset="0"/>
        <a:cs typeface="Arial" charset="0"/>
      </a:defRPr>
    </a:lvl4pPr>
    <a:lvl5pPr marL="1828800" algn="l" rtl="0" fontAlgn="base">
      <a:spcBef>
        <a:spcPct val="30000"/>
      </a:spcBef>
      <a:spcAft>
        <a:spcPct val="0"/>
      </a:spcAft>
      <a:defRPr sz="1200" kern="1200">
        <a:solidFill>
          <a:schemeClr val="tx1"/>
        </a:solidFill>
        <a:latin typeface="Arial" charset="0"/>
        <a:ea typeface="Arial" charset="0"/>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FontTx/>
              <a:buNone/>
            </a:pPr>
            <a:endParaRPr lang="de-DE" baseline="0" dirty="0"/>
          </a:p>
        </p:txBody>
      </p:sp>
      <p:sp>
        <p:nvSpPr>
          <p:cNvPr id="4" name="Foliennummernplatzhalter 3"/>
          <p:cNvSpPr>
            <a:spLocks noGrp="1"/>
          </p:cNvSpPr>
          <p:nvPr>
            <p:ph type="sldNum" sz="quarter" idx="10"/>
          </p:nvPr>
        </p:nvSpPr>
        <p:spPr/>
        <p:txBody>
          <a:bodyPr/>
          <a:lstStyle/>
          <a:p>
            <a:fld id="{54E7F490-E965-9B42-AE49-DA4BC6E663B1}" type="slidenum">
              <a:rPr lang="de-CH" smtClean="0"/>
              <a:pPr/>
              <a:t>1</a:t>
            </a:fld>
            <a:endParaRPr lang="de-CH" dirty="0"/>
          </a:p>
        </p:txBody>
      </p:sp>
    </p:spTree>
    <p:extLst>
      <p:ext uri="{BB962C8B-B14F-4D97-AF65-F5344CB8AC3E}">
        <p14:creationId xmlns:p14="http://schemas.microsoft.com/office/powerpoint/2010/main" val="19735458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sym typeface="Wingdings"/>
            </a:endParaRPr>
          </a:p>
        </p:txBody>
      </p:sp>
      <p:sp>
        <p:nvSpPr>
          <p:cNvPr id="4" name="Foliennummernplatzhalter 3"/>
          <p:cNvSpPr>
            <a:spLocks noGrp="1"/>
          </p:cNvSpPr>
          <p:nvPr>
            <p:ph type="sldNum" sz="quarter" idx="10"/>
          </p:nvPr>
        </p:nvSpPr>
        <p:spPr/>
        <p:txBody>
          <a:bodyPr/>
          <a:lstStyle/>
          <a:p>
            <a:fld id="{54E7F490-E965-9B42-AE49-DA4BC6E663B1}" type="slidenum">
              <a:rPr lang="de-CH" smtClean="0"/>
              <a:pPr/>
              <a:t>12</a:t>
            </a:fld>
            <a:endParaRPr lang="de-CH"/>
          </a:p>
        </p:txBody>
      </p:sp>
    </p:spTree>
    <p:extLst>
      <p:ext uri="{BB962C8B-B14F-4D97-AF65-F5344CB8AC3E}">
        <p14:creationId xmlns:p14="http://schemas.microsoft.com/office/powerpoint/2010/main" val="35519634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sym typeface="Wingdings"/>
            </a:endParaRPr>
          </a:p>
        </p:txBody>
      </p:sp>
      <p:sp>
        <p:nvSpPr>
          <p:cNvPr id="4" name="Foliennummernplatzhalter 3"/>
          <p:cNvSpPr>
            <a:spLocks noGrp="1"/>
          </p:cNvSpPr>
          <p:nvPr>
            <p:ph type="sldNum" sz="quarter" idx="10"/>
          </p:nvPr>
        </p:nvSpPr>
        <p:spPr/>
        <p:txBody>
          <a:bodyPr/>
          <a:lstStyle/>
          <a:p>
            <a:fld id="{54E7F490-E965-9B42-AE49-DA4BC6E663B1}" type="slidenum">
              <a:rPr lang="de-CH" smtClean="0"/>
              <a:pPr/>
              <a:t>13</a:t>
            </a:fld>
            <a:endParaRPr lang="de-CH"/>
          </a:p>
        </p:txBody>
      </p:sp>
    </p:spTree>
    <p:extLst>
      <p:ext uri="{BB962C8B-B14F-4D97-AF65-F5344CB8AC3E}">
        <p14:creationId xmlns:p14="http://schemas.microsoft.com/office/powerpoint/2010/main" val="23405374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sym typeface="Wingdings"/>
            </a:endParaRPr>
          </a:p>
        </p:txBody>
      </p:sp>
      <p:sp>
        <p:nvSpPr>
          <p:cNvPr id="4" name="Foliennummernplatzhalter 3"/>
          <p:cNvSpPr>
            <a:spLocks noGrp="1"/>
          </p:cNvSpPr>
          <p:nvPr>
            <p:ph type="sldNum" sz="quarter" idx="10"/>
          </p:nvPr>
        </p:nvSpPr>
        <p:spPr/>
        <p:txBody>
          <a:bodyPr/>
          <a:lstStyle/>
          <a:p>
            <a:fld id="{54E7F490-E965-9B42-AE49-DA4BC6E663B1}" type="slidenum">
              <a:rPr lang="de-CH" smtClean="0"/>
              <a:pPr/>
              <a:t>14</a:t>
            </a:fld>
            <a:endParaRPr lang="de-CH"/>
          </a:p>
        </p:txBody>
      </p:sp>
    </p:spTree>
    <p:extLst>
      <p:ext uri="{BB962C8B-B14F-4D97-AF65-F5344CB8AC3E}">
        <p14:creationId xmlns:p14="http://schemas.microsoft.com/office/powerpoint/2010/main" val="8587994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sym typeface="Wingdings"/>
            </a:endParaRPr>
          </a:p>
        </p:txBody>
      </p:sp>
      <p:sp>
        <p:nvSpPr>
          <p:cNvPr id="4" name="Foliennummernplatzhalter 3"/>
          <p:cNvSpPr>
            <a:spLocks noGrp="1"/>
          </p:cNvSpPr>
          <p:nvPr>
            <p:ph type="sldNum" sz="quarter" idx="10"/>
          </p:nvPr>
        </p:nvSpPr>
        <p:spPr/>
        <p:txBody>
          <a:bodyPr/>
          <a:lstStyle/>
          <a:p>
            <a:fld id="{54E7F490-E965-9B42-AE49-DA4BC6E663B1}" type="slidenum">
              <a:rPr lang="de-CH" smtClean="0"/>
              <a:pPr/>
              <a:t>15</a:t>
            </a:fld>
            <a:endParaRPr lang="de-CH"/>
          </a:p>
        </p:txBody>
      </p:sp>
    </p:spTree>
    <p:extLst>
      <p:ext uri="{BB962C8B-B14F-4D97-AF65-F5344CB8AC3E}">
        <p14:creationId xmlns:p14="http://schemas.microsoft.com/office/powerpoint/2010/main" val="1169249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sym typeface="Wingdings"/>
            </a:endParaRPr>
          </a:p>
        </p:txBody>
      </p:sp>
      <p:sp>
        <p:nvSpPr>
          <p:cNvPr id="4" name="Foliennummernplatzhalter 3"/>
          <p:cNvSpPr>
            <a:spLocks noGrp="1"/>
          </p:cNvSpPr>
          <p:nvPr>
            <p:ph type="sldNum" sz="quarter" idx="10"/>
          </p:nvPr>
        </p:nvSpPr>
        <p:spPr/>
        <p:txBody>
          <a:bodyPr/>
          <a:lstStyle/>
          <a:p>
            <a:fld id="{54E7F490-E965-9B42-AE49-DA4BC6E663B1}" type="slidenum">
              <a:rPr lang="de-CH" smtClean="0"/>
              <a:pPr/>
              <a:t>16</a:t>
            </a:fld>
            <a:endParaRPr lang="de-CH"/>
          </a:p>
        </p:txBody>
      </p:sp>
    </p:spTree>
    <p:extLst>
      <p:ext uri="{BB962C8B-B14F-4D97-AF65-F5344CB8AC3E}">
        <p14:creationId xmlns:p14="http://schemas.microsoft.com/office/powerpoint/2010/main" val="13183071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sym typeface="Wingdings"/>
            </a:endParaRPr>
          </a:p>
        </p:txBody>
      </p:sp>
      <p:sp>
        <p:nvSpPr>
          <p:cNvPr id="4" name="Foliennummernplatzhalter 3"/>
          <p:cNvSpPr>
            <a:spLocks noGrp="1"/>
          </p:cNvSpPr>
          <p:nvPr>
            <p:ph type="sldNum" sz="quarter" idx="10"/>
          </p:nvPr>
        </p:nvSpPr>
        <p:spPr/>
        <p:txBody>
          <a:bodyPr/>
          <a:lstStyle/>
          <a:p>
            <a:fld id="{54E7F490-E965-9B42-AE49-DA4BC6E663B1}" type="slidenum">
              <a:rPr lang="de-CH" smtClean="0"/>
              <a:pPr/>
              <a:t>17</a:t>
            </a:fld>
            <a:endParaRPr lang="de-CH"/>
          </a:p>
        </p:txBody>
      </p:sp>
    </p:spTree>
    <p:extLst>
      <p:ext uri="{BB962C8B-B14F-4D97-AF65-F5344CB8AC3E}">
        <p14:creationId xmlns:p14="http://schemas.microsoft.com/office/powerpoint/2010/main" val="26285445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sym typeface="Wingdings"/>
            </a:endParaRPr>
          </a:p>
        </p:txBody>
      </p:sp>
      <p:sp>
        <p:nvSpPr>
          <p:cNvPr id="4" name="Foliennummernplatzhalter 3"/>
          <p:cNvSpPr>
            <a:spLocks noGrp="1"/>
          </p:cNvSpPr>
          <p:nvPr>
            <p:ph type="sldNum" sz="quarter" idx="10"/>
          </p:nvPr>
        </p:nvSpPr>
        <p:spPr/>
        <p:txBody>
          <a:bodyPr/>
          <a:lstStyle/>
          <a:p>
            <a:fld id="{54E7F490-E965-9B42-AE49-DA4BC6E663B1}" type="slidenum">
              <a:rPr lang="de-CH" smtClean="0"/>
              <a:pPr/>
              <a:t>18</a:t>
            </a:fld>
            <a:endParaRPr lang="de-CH"/>
          </a:p>
        </p:txBody>
      </p:sp>
    </p:spTree>
    <p:extLst>
      <p:ext uri="{BB962C8B-B14F-4D97-AF65-F5344CB8AC3E}">
        <p14:creationId xmlns:p14="http://schemas.microsoft.com/office/powerpoint/2010/main" val="498264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sym typeface="Wingdings"/>
            </a:endParaRPr>
          </a:p>
        </p:txBody>
      </p:sp>
      <p:sp>
        <p:nvSpPr>
          <p:cNvPr id="4" name="Foliennummernplatzhalter 3"/>
          <p:cNvSpPr>
            <a:spLocks noGrp="1"/>
          </p:cNvSpPr>
          <p:nvPr>
            <p:ph type="sldNum" sz="quarter" idx="10"/>
          </p:nvPr>
        </p:nvSpPr>
        <p:spPr/>
        <p:txBody>
          <a:bodyPr/>
          <a:lstStyle/>
          <a:p>
            <a:fld id="{54E7F490-E965-9B42-AE49-DA4BC6E663B1}" type="slidenum">
              <a:rPr lang="de-CH" smtClean="0"/>
              <a:pPr/>
              <a:t>4</a:t>
            </a:fld>
            <a:endParaRPr lang="de-CH" dirty="0"/>
          </a:p>
        </p:txBody>
      </p:sp>
    </p:spTree>
    <p:extLst>
      <p:ext uri="{BB962C8B-B14F-4D97-AF65-F5344CB8AC3E}">
        <p14:creationId xmlns:p14="http://schemas.microsoft.com/office/powerpoint/2010/main" val="3678839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sym typeface="Wingdings"/>
            </a:endParaRPr>
          </a:p>
        </p:txBody>
      </p:sp>
      <p:sp>
        <p:nvSpPr>
          <p:cNvPr id="4" name="Foliennummernplatzhalter 3"/>
          <p:cNvSpPr>
            <a:spLocks noGrp="1"/>
          </p:cNvSpPr>
          <p:nvPr>
            <p:ph type="sldNum" sz="quarter" idx="10"/>
          </p:nvPr>
        </p:nvSpPr>
        <p:spPr/>
        <p:txBody>
          <a:bodyPr/>
          <a:lstStyle/>
          <a:p>
            <a:fld id="{54E7F490-E965-9B42-AE49-DA4BC6E663B1}" type="slidenum">
              <a:rPr lang="de-CH" smtClean="0"/>
              <a:pPr/>
              <a:t>5</a:t>
            </a:fld>
            <a:endParaRPr lang="de-CH"/>
          </a:p>
        </p:txBody>
      </p:sp>
    </p:spTree>
    <p:extLst>
      <p:ext uri="{BB962C8B-B14F-4D97-AF65-F5344CB8AC3E}">
        <p14:creationId xmlns:p14="http://schemas.microsoft.com/office/powerpoint/2010/main" val="1741374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sym typeface="Wingdings"/>
            </a:endParaRPr>
          </a:p>
        </p:txBody>
      </p:sp>
      <p:sp>
        <p:nvSpPr>
          <p:cNvPr id="4" name="Foliennummernplatzhalter 3"/>
          <p:cNvSpPr>
            <a:spLocks noGrp="1"/>
          </p:cNvSpPr>
          <p:nvPr>
            <p:ph type="sldNum" sz="quarter" idx="10"/>
          </p:nvPr>
        </p:nvSpPr>
        <p:spPr/>
        <p:txBody>
          <a:bodyPr/>
          <a:lstStyle/>
          <a:p>
            <a:fld id="{54E7F490-E965-9B42-AE49-DA4BC6E663B1}" type="slidenum">
              <a:rPr lang="de-CH" smtClean="0"/>
              <a:pPr/>
              <a:t>6</a:t>
            </a:fld>
            <a:endParaRPr lang="de-CH"/>
          </a:p>
        </p:txBody>
      </p:sp>
    </p:spTree>
    <p:extLst>
      <p:ext uri="{BB962C8B-B14F-4D97-AF65-F5344CB8AC3E}">
        <p14:creationId xmlns:p14="http://schemas.microsoft.com/office/powerpoint/2010/main" val="83789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sym typeface="Wingdings"/>
            </a:endParaRPr>
          </a:p>
        </p:txBody>
      </p:sp>
      <p:sp>
        <p:nvSpPr>
          <p:cNvPr id="4" name="Foliennummernplatzhalter 3"/>
          <p:cNvSpPr>
            <a:spLocks noGrp="1"/>
          </p:cNvSpPr>
          <p:nvPr>
            <p:ph type="sldNum" sz="quarter" idx="10"/>
          </p:nvPr>
        </p:nvSpPr>
        <p:spPr/>
        <p:txBody>
          <a:bodyPr/>
          <a:lstStyle/>
          <a:p>
            <a:fld id="{54E7F490-E965-9B42-AE49-DA4BC6E663B1}" type="slidenum">
              <a:rPr lang="de-CH" smtClean="0"/>
              <a:pPr/>
              <a:t>7</a:t>
            </a:fld>
            <a:endParaRPr lang="de-CH"/>
          </a:p>
        </p:txBody>
      </p:sp>
    </p:spTree>
    <p:extLst>
      <p:ext uri="{BB962C8B-B14F-4D97-AF65-F5344CB8AC3E}">
        <p14:creationId xmlns:p14="http://schemas.microsoft.com/office/powerpoint/2010/main" val="3300601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sym typeface="Wingdings"/>
            </a:endParaRPr>
          </a:p>
        </p:txBody>
      </p:sp>
      <p:sp>
        <p:nvSpPr>
          <p:cNvPr id="4" name="Foliennummernplatzhalter 3"/>
          <p:cNvSpPr>
            <a:spLocks noGrp="1"/>
          </p:cNvSpPr>
          <p:nvPr>
            <p:ph type="sldNum" sz="quarter" idx="10"/>
          </p:nvPr>
        </p:nvSpPr>
        <p:spPr/>
        <p:txBody>
          <a:bodyPr/>
          <a:lstStyle/>
          <a:p>
            <a:fld id="{54E7F490-E965-9B42-AE49-DA4BC6E663B1}" type="slidenum">
              <a:rPr lang="de-CH" smtClean="0"/>
              <a:pPr/>
              <a:t>8</a:t>
            </a:fld>
            <a:endParaRPr lang="de-CH"/>
          </a:p>
        </p:txBody>
      </p:sp>
    </p:spTree>
    <p:extLst>
      <p:ext uri="{BB962C8B-B14F-4D97-AF65-F5344CB8AC3E}">
        <p14:creationId xmlns:p14="http://schemas.microsoft.com/office/powerpoint/2010/main" val="2570758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sym typeface="Wingdings"/>
            </a:endParaRPr>
          </a:p>
        </p:txBody>
      </p:sp>
      <p:sp>
        <p:nvSpPr>
          <p:cNvPr id="4" name="Foliennummernplatzhalter 3"/>
          <p:cNvSpPr>
            <a:spLocks noGrp="1"/>
          </p:cNvSpPr>
          <p:nvPr>
            <p:ph type="sldNum" sz="quarter" idx="10"/>
          </p:nvPr>
        </p:nvSpPr>
        <p:spPr/>
        <p:txBody>
          <a:bodyPr/>
          <a:lstStyle/>
          <a:p>
            <a:fld id="{54E7F490-E965-9B42-AE49-DA4BC6E663B1}" type="slidenum">
              <a:rPr lang="de-CH" smtClean="0"/>
              <a:pPr/>
              <a:t>9</a:t>
            </a:fld>
            <a:endParaRPr lang="de-CH"/>
          </a:p>
        </p:txBody>
      </p:sp>
    </p:spTree>
    <p:extLst>
      <p:ext uri="{BB962C8B-B14F-4D97-AF65-F5344CB8AC3E}">
        <p14:creationId xmlns:p14="http://schemas.microsoft.com/office/powerpoint/2010/main" val="3058987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sym typeface="Wingdings"/>
            </a:endParaRPr>
          </a:p>
        </p:txBody>
      </p:sp>
      <p:sp>
        <p:nvSpPr>
          <p:cNvPr id="4" name="Foliennummernplatzhalter 3"/>
          <p:cNvSpPr>
            <a:spLocks noGrp="1"/>
          </p:cNvSpPr>
          <p:nvPr>
            <p:ph type="sldNum" sz="quarter" idx="10"/>
          </p:nvPr>
        </p:nvSpPr>
        <p:spPr/>
        <p:txBody>
          <a:bodyPr/>
          <a:lstStyle/>
          <a:p>
            <a:fld id="{54E7F490-E965-9B42-AE49-DA4BC6E663B1}" type="slidenum">
              <a:rPr lang="de-CH" smtClean="0"/>
              <a:pPr/>
              <a:t>10</a:t>
            </a:fld>
            <a:endParaRPr lang="de-CH"/>
          </a:p>
        </p:txBody>
      </p:sp>
    </p:spTree>
    <p:extLst>
      <p:ext uri="{BB962C8B-B14F-4D97-AF65-F5344CB8AC3E}">
        <p14:creationId xmlns:p14="http://schemas.microsoft.com/office/powerpoint/2010/main" val="20631781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sym typeface="Wingdings"/>
            </a:endParaRPr>
          </a:p>
        </p:txBody>
      </p:sp>
      <p:sp>
        <p:nvSpPr>
          <p:cNvPr id="4" name="Foliennummernplatzhalter 3"/>
          <p:cNvSpPr>
            <a:spLocks noGrp="1"/>
          </p:cNvSpPr>
          <p:nvPr>
            <p:ph type="sldNum" sz="quarter" idx="10"/>
          </p:nvPr>
        </p:nvSpPr>
        <p:spPr/>
        <p:txBody>
          <a:bodyPr/>
          <a:lstStyle/>
          <a:p>
            <a:fld id="{54E7F490-E965-9B42-AE49-DA4BC6E663B1}" type="slidenum">
              <a:rPr lang="de-CH" smtClean="0"/>
              <a:pPr/>
              <a:t>11</a:t>
            </a:fld>
            <a:endParaRPr lang="de-CH"/>
          </a:p>
        </p:txBody>
      </p:sp>
    </p:spTree>
    <p:extLst>
      <p:ext uri="{BB962C8B-B14F-4D97-AF65-F5344CB8AC3E}">
        <p14:creationId xmlns:p14="http://schemas.microsoft.com/office/powerpoint/2010/main" val="2989947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911225" y="1989138"/>
            <a:ext cx="10369550" cy="1295400"/>
          </a:xfrm>
        </p:spPr>
        <p:txBody>
          <a:bodyPr/>
          <a:lstStyle>
            <a:lvl1pPr>
              <a:defRPr sz="3900"/>
            </a:lvl1pPr>
          </a:lstStyle>
          <a:p>
            <a:pPr lvl="0"/>
            <a:r>
              <a:rPr lang="de-DE" noProof="0"/>
              <a:t>Mastertitelformat bearbeiten</a:t>
            </a:r>
            <a:endParaRPr lang="de-CH" noProof="0" dirty="0"/>
          </a:p>
        </p:txBody>
      </p:sp>
      <p:sp>
        <p:nvSpPr>
          <p:cNvPr id="4099" name="Rectangle 3"/>
          <p:cNvSpPr>
            <a:spLocks noGrp="1" noChangeArrowheads="1"/>
          </p:cNvSpPr>
          <p:nvPr>
            <p:ph type="subTitle" idx="1"/>
          </p:nvPr>
        </p:nvSpPr>
        <p:spPr>
          <a:xfrm>
            <a:off x="911225" y="3429000"/>
            <a:ext cx="10369550" cy="1752600"/>
          </a:xfrm>
        </p:spPr>
        <p:txBody>
          <a:bodyPr/>
          <a:lstStyle>
            <a:lvl1pPr marL="0" indent="0">
              <a:buNone/>
              <a:defRPr/>
            </a:lvl1pPr>
          </a:lstStyle>
          <a:p>
            <a:pPr lvl="0"/>
            <a:r>
              <a:rPr lang="de-DE" noProof="0"/>
              <a:t>Master-Untertitelformat bearbeiten</a:t>
            </a:r>
            <a:endParaRPr lang="de-CH" noProof="0" dirty="0"/>
          </a:p>
        </p:txBody>
      </p:sp>
      <p:sp>
        <p:nvSpPr>
          <p:cNvPr id="3" name="Datumsplatzhalter 2"/>
          <p:cNvSpPr>
            <a:spLocks noGrp="1"/>
          </p:cNvSpPr>
          <p:nvPr>
            <p:ph type="dt" sz="half" idx="10"/>
          </p:nvPr>
        </p:nvSpPr>
        <p:spPr/>
        <p:txBody>
          <a:bodyPr/>
          <a:lstStyle/>
          <a:p>
            <a:r>
              <a:rPr lang="de-CH" dirty="0"/>
              <a:t>18. April 2019</a:t>
            </a:r>
          </a:p>
        </p:txBody>
      </p:sp>
      <p:sp>
        <p:nvSpPr>
          <p:cNvPr id="4" name="Fußzeilenplatzhalter 3"/>
          <p:cNvSpPr>
            <a:spLocks noGrp="1"/>
          </p:cNvSpPr>
          <p:nvPr>
            <p:ph type="ftr" sz="quarter" idx="11"/>
          </p:nvPr>
        </p:nvSpPr>
        <p:spPr/>
        <p:txBody>
          <a:bodyPr/>
          <a:lstStyle>
            <a:lvl1pPr>
              <a:defRPr/>
            </a:lvl1pPr>
          </a:lstStyle>
          <a:p>
            <a:r>
              <a:rPr lang="de-CH" dirty="0"/>
              <a:t>Fall 7 – Sorgen einer Autohändlerin</a:t>
            </a:r>
          </a:p>
        </p:txBody>
      </p:sp>
      <p:sp>
        <p:nvSpPr>
          <p:cNvPr id="5" name="Foliennummernplatzhalter 4"/>
          <p:cNvSpPr>
            <a:spLocks noGrp="1"/>
          </p:cNvSpPr>
          <p:nvPr>
            <p:ph type="sldNum" sz="quarter" idx="12"/>
          </p:nvPr>
        </p:nvSpPr>
        <p:spPr/>
        <p:txBody>
          <a:bodyPr/>
          <a:lstStyle/>
          <a:p>
            <a:r>
              <a:rPr lang="de-CH" dirty="0"/>
              <a:t>Seite </a:t>
            </a:r>
            <a:fld id="{9D46F3A4-F478-9440-BC8E-B732027F4C86}" type="slidenum">
              <a:rPr lang="de-CH" smtClean="0"/>
              <a:pPr/>
              <a:t>‹Nr.›</a:t>
            </a:fld>
            <a:endParaRPr lang="de-CH" dirty="0"/>
          </a:p>
        </p:txBody>
      </p:sp>
    </p:spTree>
  </p:cSld>
  <p:clrMapOvr>
    <a:masterClrMapping/>
  </p:clrMapOvr>
  <p:extLst>
    <p:ext uri="{DCECCB84-F9BA-43D5-87BE-67443E8EF086}">
      <p15:sldGuideLst xmlns:p15="http://schemas.microsoft.com/office/powerpoint/2012/main">
        <p15:guide id="1" orient="horz" pos="1253" userDrawn="1">
          <p15:clr>
            <a:srgbClr val="9FCC3B"/>
          </p15:clr>
        </p15:guide>
        <p15:guide id="2" orient="horz" pos="2160" userDrawn="1">
          <p15:clr>
            <a:srgbClr val="9FCC3B"/>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el">
    <p:spTree>
      <p:nvGrpSpPr>
        <p:cNvPr id="1" name=""/>
        <p:cNvGrpSpPr/>
        <p:nvPr/>
      </p:nvGrpSpPr>
      <p:grpSpPr>
        <a:xfrm>
          <a:off x="0" y="0"/>
          <a:ext cx="0" cy="0"/>
          <a:chOff x="0" y="0"/>
          <a:chExt cx="0" cy="0"/>
        </a:xfrm>
      </p:grpSpPr>
      <p:sp>
        <p:nvSpPr>
          <p:cNvPr id="6" name="Rechteck 5"/>
          <p:cNvSpPr/>
          <p:nvPr userDrawn="1"/>
        </p:nvSpPr>
        <p:spPr bwMode="white">
          <a:xfrm>
            <a:off x="0" y="1125538"/>
            <a:ext cx="12192000" cy="5732462"/>
          </a:xfrm>
          <a:prstGeom prst="rect">
            <a:avLst/>
          </a:prstGeom>
          <a:solidFill>
            <a:srgbClr val="A3ADB7"/>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p:spPr>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CH" sz="2400" b="0" i="0" u="none" strike="noStrike" cap="none" normalizeH="0" baseline="0" dirty="0">
              <a:ln>
                <a:noFill/>
              </a:ln>
              <a:solidFill>
                <a:srgbClr val="000000"/>
              </a:solidFill>
              <a:effectLst/>
              <a:latin typeface="Arial" charset="0"/>
              <a:ea typeface="ＭＳ Ｐゴシック" charset="0"/>
              <a:cs typeface="Arial" charset="0"/>
            </a:endParaRPr>
          </a:p>
        </p:txBody>
      </p:sp>
      <p:sp>
        <p:nvSpPr>
          <p:cNvPr id="2" name="Titel 1"/>
          <p:cNvSpPr>
            <a:spLocks noGrp="1"/>
          </p:cNvSpPr>
          <p:nvPr>
            <p:ph type="title"/>
          </p:nvPr>
        </p:nvSpPr>
        <p:spPr/>
        <p:txBody>
          <a:bodyPr/>
          <a:lstStyle>
            <a:lvl1pPr>
              <a:defRPr>
                <a:solidFill>
                  <a:schemeClr val="bg1"/>
                </a:solidFill>
              </a:defRPr>
            </a:lvl1pPr>
          </a:lstStyle>
          <a:p>
            <a:r>
              <a:rPr lang="de-DE"/>
              <a:t>Mastertitelformat bearbeiten</a:t>
            </a:r>
            <a:endParaRPr lang="de-CH" dirty="0"/>
          </a:p>
        </p:txBody>
      </p:sp>
    </p:spTree>
    <p:extLst>
      <p:ext uri="{BB962C8B-B14F-4D97-AF65-F5344CB8AC3E}">
        <p14:creationId xmlns:p14="http://schemas.microsoft.com/office/powerpoint/2010/main" val="1844417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de-CH" dirty="0"/>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4" name="Datumsplatzhalter 3"/>
          <p:cNvSpPr>
            <a:spLocks noGrp="1"/>
          </p:cNvSpPr>
          <p:nvPr>
            <p:ph type="dt" sz="half" idx="10"/>
          </p:nvPr>
        </p:nvSpPr>
        <p:spPr/>
        <p:txBody>
          <a:bodyPr/>
          <a:lstStyle>
            <a:lvl1pPr>
              <a:defRPr/>
            </a:lvl1pPr>
          </a:lstStyle>
          <a:p>
            <a:r>
              <a:rPr lang="de-CH" dirty="0"/>
              <a:t>18. April 2019</a:t>
            </a:r>
          </a:p>
        </p:txBody>
      </p:sp>
      <p:sp>
        <p:nvSpPr>
          <p:cNvPr id="5" name="Fußzeilenplatzhalter 4"/>
          <p:cNvSpPr>
            <a:spLocks noGrp="1"/>
          </p:cNvSpPr>
          <p:nvPr>
            <p:ph type="ftr" sz="quarter" idx="11"/>
          </p:nvPr>
        </p:nvSpPr>
        <p:spPr/>
        <p:txBody>
          <a:bodyPr/>
          <a:lstStyle>
            <a:lvl1pPr>
              <a:defRPr/>
            </a:lvl1pPr>
          </a:lstStyle>
          <a:p>
            <a:r>
              <a:rPr lang="de-CH" dirty="0"/>
              <a:t>Fall 7 – Sorgen einer Autohändlerin</a:t>
            </a:r>
          </a:p>
        </p:txBody>
      </p:sp>
      <p:sp>
        <p:nvSpPr>
          <p:cNvPr id="6" name="Foliennummernplatzhalter 5"/>
          <p:cNvSpPr>
            <a:spLocks noGrp="1"/>
          </p:cNvSpPr>
          <p:nvPr>
            <p:ph type="sldNum" sz="quarter" idx="12"/>
          </p:nvPr>
        </p:nvSpPr>
        <p:spPr/>
        <p:txBody>
          <a:bodyPr/>
          <a:lstStyle>
            <a:lvl1pPr>
              <a:defRPr/>
            </a:lvl1pPr>
          </a:lstStyle>
          <a:p>
            <a:r>
              <a:rPr lang="de-CH" dirty="0"/>
              <a:t>Seite </a:t>
            </a:r>
            <a:fld id="{1C5791B1-6579-0B4D-B06F-613121D36EDE}" type="slidenum">
              <a:rPr lang="de-CH"/>
              <a:pPr/>
              <a:t>‹Nr.›</a:t>
            </a:fld>
            <a:endParaRPr lang="de-CH" dirty="0"/>
          </a:p>
        </p:txBody>
      </p:sp>
    </p:spTree>
    <p:extLst>
      <p:ext uri="{BB962C8B-B14F-4D97-AF65-F5344CB8AC3E}">
        <p14:creationId xmlns:p14="http://schemas.microsoft.com/office/powerpoint/2010/main" val="2133943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Spal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de-CH" dirty="0"/>
          </a:p>
        </p:txBody>
      </p:sp>
      <p:sp>
        <p:nvSpPr>
          <p:cNvPr id="3" name="Inhaltsplatzhalter 2"/>
          <p:cNvSpPr>
            <a:spLocks noGrp="1"/>
          </p:cNvSpPr>
          <p:nvPr>
            <p:ph idx="1"/>
          </p:nvPr>
        </p:nvSpPr>
        <p:spPr>
          <a:xfrm>
            <a:off x="911225" y="2205039"/>
            <a:ext cx="5005388" cy="388778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4" name="Datumsplatzhalter 3"/>
          <p:cNvSpPr>
            <a:spLocks noGrp="1"/>
          </p:cNvSpPr>
          <p:nvPr>
            <p:ph type="dt" sz="half" idx="10"/>
          </p:nvPr>
        </p:nvSpPr>
        <p:spPr/>
        <p:txBody>
          <a:bodyPr/>
          <a:lstStyle>
            <a:lvl1pPr>
              <a:defRPr/>
            </a:lvl1pPr>
          </a:lstStyle>
          <a:p>
            <a:r>
              <a:rPr lang="de-CH" dirty="0"/>
              <a:t>18. April 2019</a:t>
            </a:r>
          </a:p>
        </p:txBody>
      </p:sp>
      <p:sp>
        <p:nvSpPr>
          <p:cNvPr id="5" name="Fußzeilenplatzhalter 4"/>
          <p:cNvSpPr>
            <a:spLocks noGrp="1"/>
          </p:cNvSpPr>
          <p:nvPr>
            <p:ph type="ftr" sz="quarter" idx="11"/>
          </p:nvPr>
        </p:nvSpPr>
        <p:spPr/>
        <p:txBody>
          <a:bodyPr/>
          <a:lstStyle>
            <a:lvl1pPr>
              <a:defRPr/>
            </a:lvl1pPr>
          </a:lstStyle>
          <a:p>
            <a:r>
              <a:rPr lang="de-CH" dirty="0"/>
              <a:t>Fall 7 – Sorgen einer Autohändlerin</a:t>
            </a:r>
          </a:p>
        </p:txBody>
      </p:sp>
      <p:sp>
        <p:nvSpPr>
          <p:cNvPr id="6" name="Foliennummernplatzhalter 5"/>
          <p:cNvSpPr>
            <a:spLocks noGrp="1"/>
          </p:cNvSpPr>
          <p:nvPr>
            <p:ph type="sldNum" sz="quarter" idx="12"/>
          </p:nvPr>
        </p:nvSpPr>
        <p:spPr/>
        <p:txBody>
          <a:bodyPr/>
          <a:lstStyle>
            <a:lvl1pPr>
              <a:defRPr/>
            </a:lvl1pPr>
          </a:lstStyle>
          <a:p>
            <a:r>
              <a:rPr lang="de-CH" dirty="0"/>
              <a:t>Seite </a:t>
            </a:r>
            <a:fld id="{1C5791B1-6579-0B4D-B06F-613121D36EDE}" type="slidenum">
              <a:rPr lang="de-CH"/>
              <a:pPr/>
              <a:t>‹Nr.›</a:t>
            </a:fld>
            <a:endParaRPr lang="de-CH" dirty="0"/>
          </a:p>
        </p:txBody>
      </p:sp>
      <p:sp>
        <p:nvSpPr>
          <p:cNvPr id="7" name="Inhaltsplatzhalter 2"/>
          <p:cNvSpPr>
            <a:spLocks noGrp="1"/>
          </p:cNvSpPr>
          <p:nvPr>
            <p:ph idx="13"/>
          </p:nvPr>
        </p:nvSpPr>
        <p:spPr>
          <a:xfrm>
            <a:off x="6291040" y="2205039"/>
            <a:ext cx="5005388" cy="388778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dirty="0"/>
          </a:p>
        </p:txBody>
      </p:sp>
    </p:spTree>
    <p:extLst>
      <p:ext uri="{BB962C8B-B14F-4D97-AF65-F5344CB8AC3E}">
        <p14:creationId xmlns:p14="http://schemas.microsoft.com/office/powerpoint/2010/main" val="341425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endParaRPr lang="de-CH" dirty="0"/>
          </a:p>
        </p:txBody>
      </p:sp>
      <p:sp>
        <p:nvSpPr>
          <p:cNvPr id="3" name="Datumsplatzhalter 2"/>
          <p:cNvSpPr>
            <a:spLocks noGrp="1"/>
          </p:cNvSpPr>
          <p:nvPr>
            <p:ph type="dt" sz="half" idx="10"/>
          </p:nvPr>
        </p:nvSpPr>
        <p:spPr/>
        <p:txBody>
          <a:bodyPr/>
          <a:lstStyle>
            <a:lvl1pPr>
              <a:defRPr/>
            </a:lvl1pPr>
          </a:lstStyle>
          <a:p>
            <a:r>
              <a:rPr lang="de-CH" dirty="0"/>
              <a:t>18. April 2019</a:t>
            </a:r>
          </a:p>
        </p:txBody>
      </p:sp>
      <p:sp>
        <p:nvSpPr>
          <p:cNvPr id="4" name="Fußzeilenplatzhalter 3"/>
          <p:cNvSpPr>
            <a:spLocks noGrp="1"/>
          </p:cNvSpPr>
          <p:nvPr>
            <p:ph type="ftr" sz="quarter" idx="11"/>
          </p:nvPr>
        </p:nvSpPr>
        <p:spPr/>
        <p:txBody>
          <a:bodyPr/>
          <a:lstStyle>
            <a:lvl1pPr>
              <a:defRPr/>
            </a:lvl1pPr>
          </a:lstStyle>
          <a:p>
            <a:r>
              <a:rPr lang="de-CH" dirty="0"/>
              <a:t>Fall 7 – Sorgen einer Autohändlerin</a:t>
            </a:r>
          </a:p>
          <a:p>
            <a:endParaRPr lang="de-CH" dirty="0"/>
          </a:p>
        </p:txBody>
      </p:sp>
      <p:sp>
        <p:nvSpPr>
          <p:cNvPr id="5" name="Foliennummernplatzhalter 4"/>
          <p:cNvSpPr>
            <a:spLocks noGrp="1"/>
          </p:cNvSpPr>
          <p:nvPr>
            <p:ph type="sldNum" sz="quarter" idx="12"/>
          </p:nvPr>
        </p:nvSpPr>
        <p:spPr/>
        <p:txBody>
          <a:bodyPr/>
          <a:lstStyle>
            <a:lvl1pPr>
              <a:defRPr/>
            </a:lvl1pPr>
          </a:lstStyle>
          <a:p>
            <a:r>
              <a:rPr lang="de-CH" dirty="0"/>
              <a:t>Seite </a:t>
            </a:r>
            <a:fld id="{25BB1AB0-9216-5944-841B-2A7418D2F24D}" type="slidenum">
              <a:rPr lang="de-CH"/>
              <a:pPr/>
              <a:t>‹Nr.›</a:t>
            </a:fld>
            <a:endParaRPr lang="de-CH" dirty="0"/>
          </a:p>
        </p:txBody>
      </p:sp>
    </p:spTree>
    <p:extLst>
      <p:ext uri="{BB962C8B-B14F-4D97-AF65-F5344CB8AC3E}">
        <p14:creationId xmlns:p14="http://schemas.microsoft.com/office/powerpoint/2010/main" val="698641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ild">
    <p:spTree>
      <p:nvGrpSpPr>
        <p:cNvPr id="1" name=""/>
        <p:cNvGrpSpPr/>
        <p:nvPr/>
      </p:nvGrpSpPr>
      <p:grpSpPr>
        <a:xfrm>
          <a:off x="0" y="0"/>
          <a:ext cx="0" cy="0"/>
          <a:chOff x="0" y="0"/>
          <a:chExt cx="0" cy="0"/>
        </a:xfrm>
      </p:grpSpPr>
      <p:sp>
        <p:nvSpPr>
          <p:cNvPr id="8" name="Bildplatzhalter 7"/>
          <p:cNvSpPr>
            <a:spLocks noGrp="1"/>
          </p:cNvSpPr>
          <p:nvPr>
            <p:ph type="pic" sz="quarter" idx="10"/>
          </p:nvPr>
        </p:nvSpPr>
        <p:spPr>
          <a:xfrm>
            <a:off x="192089" y="188912"/>
            <a:ext cx="11807824" cy="6480175"/>
          </a:xfrm>
        </p:spPr>
        <p:txBody>
          <a:bodyPr/>
          <a:lstStyle/>
          <a:p>
            <a:r>
              <a:rPr lang="de-DE"/>
              <a:t>Bild auf Platzhalter ziehen oder durch Klicken auf Symbol hinzufügen</a:t>
            </a:r>
            <a:endParaRPr lang="de-CH" dirty="0"/>
          </a:p>
        </p:txBody>
      </p:sp>
    </p:spTree>
    <p:extLst>
      <p:ext uri="{BB962C8B-B14F-4D97-AF65-F5344CB8AC3E}">
        <p14:creationId xmlns:p14="http://schemas.microsoft.com/office/powerpoint/2010/main" val="2131282136"/>
      </p:ext>
    </p:extLst>
  </p:cSld>
  <p:clrMapOvr>
    <a:masterClrMapping/>
  </p:clrMapOvr>
  <p:extLst>
    <p:ext uri="{DCECCB84-F9BA-43D5-87BE-67443E8EF086}">
      <p15:sldGuideLst xmlns:p15="http://schemas.microsoft.com/office/powerpoint/2012/main">
        <p15:guide id="1" pos="121" userDrawn="1">
          <p15:clr>
            <a:srgbClr val="9FCC3B"/>
          </p15:clr>
        </p15:guide>
        <p15:guide id="2" pos="7559" userDrawn="1">
          <p15:clr>
            <a:srgbClr val="9FCC3B"/>
          </p15:clr>
        </p15:guide>
        <p15:guide id="3" orient="horz" pos="119" userDrawn="1">
          <p15:clr>
            <a:srgbClr val="9FCC3B"/>
          </p15:clr>
        </p15:guide>
        <p15:guide id="4" orient="horz" pos="4201" userDrawn="1">
          <p15:clr>
            <a:srgbClr val="9FCC3B"/>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CH" dirty="0"/>
              <a:t>18. April 2019	</a:t>
            </a:r>
          </a:p>
        </p:txBody>
      </p:sp>
      <p:sp>
        <p:nvSpPr>
          <p:cNvPr id="3" name="Fußzeilenplatzhalter 2"/>
          <p:cNvSpPr>
            <a:spLocks noGrp="1"/>
          </p:cNvSpPr>
          <p:nvPr>
            <p:ph type="ftr" sz="quarter" idx="11"/>
          </p:nvPr>
        </p:nvSpPr>
        <p:spPr/>
        <p:txBody>
          <a:bodyPr/>
          <a:lstStyle>
            <a:lvl1pPr>
              <a:defRPr/>
            </a:lvl1pPr>
          </a:lstStyle>
          <a:p>
            <a:r>
              <a:rPr lang="de-CH" dirty="0"/>
              <a:t>Fall 7 – Sorgen einer Autohändlerin</a:t>
            </a:r>
          </a:p>
          <a:p>
            <a:endParaRPr lang="de-CH" dirty="0"/>
          </a:p>
        </p:txBody>
      </p:sp>
      <p:sp>
        <p:nvSpPr>
          <p:cNvPr id="4" name="Foliennummernplatzhalter 3"/>
          <p:cNvSpPr>
            <a:spLocks noGrp="1"/>
          </p:cNvSpPr>
          <p:nvPr>
            <p:ph type="sldNum" sz="quarter" idx="12"/>
          </p:nvPr>
        </p:nvSpPr>
        <p:spPr/>
        <p:txBody>
          <a:bodyPr/>
          <a:lstStyle>
            <a:lvl1pPr>
              <a:defRPr/>
            </a:lvl1pPr>
          </a:lstStyle>
          <a:p>
            <a:r>
              <a:rPr lang="de-CH" dirty="0"/>
              <a:t>Seite </a:t>
            </a:r>
            <a:fld id="{6DADB232-8830-5A47-BAA5-95C1DE269B83}" type="slidenum">
              <a:rPr lang="de-CH"/>
              <a:pPr/>
              <a:t>‹Nr.›</a:t>
            </a:fld>
            <a:endParaRPr lang="de-CH" dirty="0"/>
          </a:p>
        </p:txBody>
      </p:sp>
    </p:spTree>
    <p:extLst>
      <p:ext uri="{BB962C8B-B14F-4D97-AF65-F5344CB8AC3E}">
        <p14:creationId xmlns:p14="http://schemas.microsoft.com/office/powerpoint/2010/main" val="1181129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1225" y="1268414"/>
            <a:ext cx="10369550" cy="79243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36000" rIns="0" bIns="0" numCol="1" anchor="t" anchorCtr="0" compatLnSpc="1">
            <a:prstTxWarp prst="textNoShape">
              <a:avLst/>
            </a:prstTxWarp>
          </a:bodyPr>
          <a:lstStyle/>
          <a:p>
            <a:pPr lvl="0"/>
            <a:r>
              <a:rPr lang="de-CH" dirty="0"/>
              <a:t>Mastertitelformat bearbeiten</a:t>
            </a:r>
          </a:p>
        </p:txBody>
      </p:sp>
      <p:sp>
        <p:nvSpPr>
          <p:cNvPr id="1027" name="Rectangle 3"/>
          <p:cNvSpPr>
            <a:spLocks noGrp="1" noChangeArrowheads="1"/>
          </p:cNvSpPr>
          <p:nvPr>
            <p:ph type="body" idx="1"/>
          </p:nvPr>
        </p:nvSpPr>
        <p:spPr bwMode="auto">
          <a:xfrm>
            <a:off x="911225" y="2205039"/>
            <a:ext cx="10369550" cy="38877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de-CH" dirty="0"/>
              <a:t>Mastertextformat bearbeiten</a:t>
            </a:r>
          </a:p>
          <a:p>
            <a:pPr lvl="1"/>
            <a:r>
              <a:rPr lang="de-CH" dirty="0"/>
              <a:t>Zweite Ebene</a:t>
            </a:r>
          </a:p>
          <a:p>
            <a:pPr lvl="2"/>
            <a:r>
              <a:rPr lang="de-CH" dirty="0"/>
              <a:t>Dritte Ebene</a:t>
            </a:r>
          </a:p>
          <a:p>
            <a:pPr lvl="3"/>
            <a:r>
              <a:rPr lang="de-CH" dirty="0"/>
              <a:t>Vierte Ebene</a:t>
            </a:r>
          </a:p>
          <a:p>
            <a:pPr lvl="4"/>
            <a:r>
              <a:rPr lang="de-CH" dirty="0"/>
              <a:t>Fünfte Ebene</a:t>
            </a:r>
          </a:p>
        </p:txBody>
      </p:sp>
      <p:sp>
        <p:nvSpPr>
          <p:cNvPr id="1028" name="Rectangle 4"/>
          <p:cNvSpPr>
            <a:spLocks noGrp="1" noChangeArrowheads="1"/>
          </p:cNvSpPr>
          <p:nvPr>
            <p:ph type="dt" sz="half" idx="2"/>
          </p:nvPr>
        </p:nvSpPr>
        <p:spPr bwMode="auto">
          <a:xfrm>
            <a:off x="911225" y="6524625"/>
            <a:ext cx="1246716" cy="215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a:defRPr sz="1000"/>
            </a:lvl1pPr>
          </a:lstStyle>
          <a:p>
            <a:fld id="{847EEDFF-6BF2-4744-AB59-25A5AB15F381}" type="datetime1">
              <a:rPr lang="de-CH"/>
              <a:pPr/>
              <a:t>11.04.24</a:t>
            </a:fld>
            <a:endParaRPr lang="de-CH" dirty="0"/>
          </a:p>
        </p:txBody>
      </p:sp>
      <p:sp>
        <p:nvSpPr>
          <p:cNvPr id="1029" name="Rectangle 5"/>
          <p:cNvSpPr>
            <a:spLocks noGrp="1" noChangeArrowheads="1"/>
          </p:cNvSpPr>
          <p:nvPr>
            <p:ph type="ftr" sz="quarter" idx="3"/>
          </p:nvPr>
        </p:nvSpPr>
        <p:spPr bwMode="auto">
          <a:xfrm>
            <a:off x="2255308" y="6524625"/>
            <a:ext cx="7008284" cy="215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a:defRPr sz="1000"/>
            </a:lvl1pPr>
          </a:lstStyle>
          <a:p>
            <a:r>
              <a:rPr lang="de-CH" dirty="0"/>
              <a:t>Titel der Präsentation, Autor</a:t>
            </a:r>
          </a:p>
        </p:txBody>
      </p:sp>
      <p:sp>
        <p:nvSpPr>
          <p:cNvPr id="1030" name="Rectangle 6"/>
          <p:cNvSpPr>
            <a:spLocks noGrp="1" noChangeArrowheads="1"/>
          </p:cNvSpPr>
          <p:nvPr>
            <p:ph type="sldNum" sz="quarter" idx="4"/>
          </p:nvPr>
        </p:nvSpPr>
        <p:spPr bwMode="auto">
          <a:xfrm>
            <a:off x="10452484" y="6524625"/>
            <a:ext cx="828291" cy="215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lvl1pPr algn="r">
              <a:defRPr sz="1000"/>
            </a:lvl1pPr>
          </a:lstStyle>
          <a:p>
            <a:r>
              <a:rPr lang="de-CH" dirty="0"/>
              <a:t>Seite </a:t>
            </a:r>
            <a:fld id="{9D46F3A4-F478-9440-BC8E-B732027F4C86}" type="slidenum">
              <a:rPr lang="de-CH"/>
              <a:pPr/>
              <a:t>‹Nr.›</a:t>
            </a:fld>
            <a:endParaRPr lang="de-CH" dirty="0"/>
          </a:p>
        </p:txBody>
      </p:sp>
      <p:sp>
        <p:nvSpPr>
          <p:cNvPr id="1034" name="Line 10"/>
          <p:cNvSpPr>
            <a:spLocks noChangeShapeType="1"/>
          </p:cNvSpPr>
          <p:nvPr/>
        </p:nvSpPr>
        <p:spPr bwMode="auto">
          <a:xfrm>
            <a:off x="0" y="1125538"/>
            <a:ext cx="12192000" cy="0"/>
          </a:xfrm>
          <a:prstGeom prst="line">
            <a:avLst/>
          </a:prstGeom>
          <a:noFill/>
          <a:ln w="15875">
            <a:solidFill>
              <a:srgbClr val="A3ADB7"/>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de-CH" sz="1700" dirty="0"/>
          </a:p>
        </p:txBody>
      </p:sp>
      <p:pic>
        <p:nvPicPr>
          <p:cNvPr id="10" name="Picture 7" descr="uzh_logo_d_pos_grau_1mm"/>
          <p:cNvPicPr preferRelativeResize="0">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195266" y="142875"/>
            <a:ext cx="1868488" cy="684213"/>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Text Box 9"/>
          <p:cNvSpPr txBox="1">
            <a:spLocks noChangeArrowheads="1"/>
          </p:cNvSpPr>
          <p:nvPr userDrawn="1"/>
        </p:nvSpPr>
        <p:spPr bwMode="auto">
          <a:xfrm>
            <a:off x="911225" y="852488"/>
            <a:ext cx="7332663" cy="22701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0" tIns="36000" rIns="0" bIns="0"/>
          <a:lstStyle/>
          <a:p>
            <a:pPr>
              <a:spcBef>
                <a:spcPct val="50000"/>
              </a:spcBef>
            </a:pPr>
            <a:r>
              <a:rPr lang="de-CH" sz="1400" b="1" dirty="0"/>
              <a:t>Rechtswissenschaftliche Fakultät</a:t>
            </a:r>
          </a:p>
        </p:txBody>
      </p:sp>
    </p:spTree>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57" r:id="rId4"/>
    <p:sldLayoutId id="2147483654" r:id="rId5"/>
    <p:sldLayoutId id="2147483658" r:id="rId6"/>
    <p:sldLayoutId id="2147483655" r:id="rId7"/>
  </p:sldLayoutIdLst>
  <p:hf hdr="0"/>
  <p:txStyles>
    <p:titleStyle>
      <a:lvl1pPr algn="l" rtl="0" eaLnBrk="1" fontAlgn="base" hangingPunct="1">
        <a:spcBef>
          <a:spcPct val="0"/>
        </a:spcBef>
        <a:spcAft>
          <a:spcPct val="0"/>
        </a:spcAft>
        <a:defRPr sz="2400" b="1">
          <a:solidFill>
            <a:srgbClr val="0028A5"/>
          </a:solidFill>
          <a:latin typeface="+mj-lt"/>
          <a:ea typeface="+mj-ea"/>
          <a:cs typeface="+mj-cs"/>
        </a:defRPr>
      </a:lvl1pPr>
      <a:lvl2pPr algn="l" rtl="0" eaLnBrk="1" fontAlgn="base" hangingPunct="1">
        <a:spcBef>
          <a:spcPct val="0"/>
        </a:spcBef>
        <a:spcAft>
          <a:spcPct val="0"/>
        </a:spcAft>
        <a:defRPr sz="2400" b="1">
          <a:solidFill>
            <a:schemeClr val="tx2"/>
          </a:solidFill>
          <a:latin typeface="Arial" charset="0"/>
          <a:ea typeface="ＭＳ Ｐゴシック" charset="0"/>
          <a:cs typeface="Arial" charset="0"/>
        </a:defRPr>
      </a:lvl2pPr>
      <a:lvl3pPr algn="l" rtl="0" eaLnBrk="1" fontAlgn="base" hangingPunct="1">
        <a:spcBef>
          <a:spcPct val="0"/>
        </a:spcBef>
        <a:spcAft>
          <a:spcPct val="0"/>
        </a:spcAft>
        <a:defRPr sz="2400" b="1">
          <a:solidFill>
            <a:schemeClr val="tx2"/>
          </a:solidFill>
          <a:latin typeface="Arial" charset="0"/>
          <a:ea typeface="ＭＳ Ｐゴシック" charset="0"/>
          <a:cs typeface="Arial" charset="0"/>
        </a:defRPr>
      </a:lvl3pPr>
      <a:lvl4pPr algn="l" rtl="0" eaLnBrk="1" fontAlgn="base" hangingPunct="1">
        <a:spcBef>
          <a:spcPct val="0"/>
        </a:spcBef>
        <a:spcAft>
          <a:spcPct val="0"/>
        </a:spcAft>
        <a:defRPr sz="2400" b="1">
          <a:solidFill>
            <a:schemeClr val="tx2"/>
          </a:solidFill>
          <a:latin typeface="Arial" charset="0"/>
          <a:ea typeface="ＭＳ Ｐゴシック" charset="0"/>
          <a:cs typeface="Arial" charset="0"/>
        </a:defRPr>
      </a:lvl4pPr>
      <a:lvl5pPr algn="l" rtl="0" eaLnBrk="1" fontAlgn="base" hangingPunct="1">
        <a:spcBef>
          <a:spcPct val="0"/>
        </a:spcBef>
        <a:spcAft>
          <a:spcPct val="0"/>
        </a:spcAft>
        <a:defRPr sz="2400" b="1">
          <a:solidFill>
            <a:schemeClr val="tx2"/>
          </a:solidFill>
          <a:latin typeface="Arial" charset="0"/>
          <a:ea typeface="ＭＳ Ｐゴシック" charset="0"/>
          <a:cs typeface="Arial" charset="0"/>
        </a:defRPr>
      </a:lvl5pPr>
      <a:lvl6pPr marL="457200" algn="l" rtl="0" eaLnBrk="1" fontAlgn="base" hangingPunct="1">
        <a:spcBef>
          <a:spcPct val="0"/>
        </a:spcBef>
        <a:spcAft>
          <a:spcPct val="0"/>
        </a:spcAft>
        <a:defRPr sz="2400" b="1">
          <a:solidFill>
            <a:schemeClr val="tx2"/>
          </a:solidFill>
          <a:latin typeface="Arial" charset="0"/>
          <a:ea typeface="ＭＳ Ｐゴシック" charset="0"/>
          <a:cs typeface="Arial" charset="0"/>
        </a:defRPr>
      </a:lvl6pPr>
      <a:lvl7pPr marL="914400" algn="l" rtl="0" eaLnBrk="1" fontAlgn="base" hangingPunct="1">
        <a:spcBef>
          <a:spcPct val="0"/>
        </a:spcBef>
        <a:spcAft>
          <a:spcPct val="0"/>
        </a:spcAft>
        <a:defRPr sz="2400" b="1">
          <a:solidFill>
            <a:schemeClr val="tx2"/>
          </a:solidFill>
          <a:latin typeface="Arial" charset="0"/>
          <a:ea typeface="ＭＳ Ｐゴシック" charset="0"/>
          <a:cs typeface="Arial" charset="0"/>
        </a:defRPr>
      </a:lvl7pPr>
      <a:lvl8pPr marL="1371600" algn="l" rtl="0" eaLnBrk="1" fontAlgn="base" hangingPunct="1">
        <a:spcBef>
          <a:spcPct val="0"/>
        </a:spcBef>
        <a:spcAft>
          <a:spcPct val="0"/>
        </a:spcAft>
        <a:defRPr sz="2400" b="1">
          <a:solidFill>
            <a:schemeClr val="tx2"/>
          </a:solidFill>
          <a:latin typeface="Arial" charset="0"/>
          <a:ea typeface="ＭＳ Ｐゴシック" charset="0"/>
          <a:cs typeface="Arial" charset="0"/>
        </a:defRPr>
      </a:lvl8pPr>
      <a:lvl9pPr marL="1828800" algn="l" rtl="0" eaLnBrk="1" fontAlgn="base" hangingPunct="1">
        <a:spcBef>
          <a:spcPct val="0"/>
        </a:spcBef>
        <a:spcAft>
          <a:spcPct val="0"/>
        </a:spcAft>
        <a:defRPr sz="2400" b="1">
          <a:solidFill>
            <a:schemeClr val="tx2"/>
          </a:solidFill>
          <a:latin typeface="Arial" charset="0"/>
          <a:ea typeface="ＭＳ Ｐゴシック" charset="0"/>
          <a:cs typeface="Arial" charset="0"/>
        </a:defRPr>
      </a:lvl9pPr>
    </p:titleStyle>
    <p:bodyStyle>
      <a:lvl1pPr marL="342000" indent="-342000" algn="l" rtl="0" eaLnBrk="1" fontAlgn="base" hangingPunct="1">
        <a:spcBef>
          <a:spcPct val="40000"/>
        </a:spcBef>
        <a:spcAft>
          <a:spcPct val="0"/>
        </a:spcAft>
        <a:buFont typeface="Arial" panose="020B0604020202020204" pitchFamily="34" charset="0"/>
        <a:buChar char="–"/>
        <a:defRPr sz="1700">
          <a:solidFill>
            <a:schemeClr val="tx1"/>
          </a:solidFill>
          <a:latin typeface="+mn-lt"/>
          <a:ea typeface="+mn-ea"/>
          <a:cs typeface="+mn-cs"/>
        </a:defRPr>
      </a:lvl1pPr>
      <a:lvl2pPr marL="684000" indent="-342000" algn="l" rtl="0" eaLnBrk="1" fontAlgn="base" hangingPunct="1">
        <a:spcBef>
          <a:spcPct val="40000"/>
        </a:spcBef>
        <a:spcAft>
          <a:spcPct val="0"/>
        </a:spcAft>
        <a:buFont typeface="Arial" charset="0"/>
        <a:buChar char="–"/>
        <a:defRPr sz="1700">
          <a:solidFill>
            <a:schemeClr val="tx1"/>
          </a:solidFill>
          <a:latin typeface="+mn-lt"/>
          <a:ea typeface="Arial" charset="0"/>
          <a:cs typeface="+mn-cs"/>
        </a:defRPr>
      </a:lvl2pPr>
      <a:lvl3pPr marL="1026000" indent="-342000" algn="l" rtl="0" eaLnBrk="1" fontAlgn="base" hangingPunct="1">
        <a:spcBef>
          <a:spcPct val="40000"/>
        </a:spcBef>
        <a:spcAft>
          <a:spcPct val="0"/>
        </a:spcAft>
        <a:buFont typeface="Arial" charset="0"/>
        <a:buChar char="–"/>
        <a:defRPr sz="1700">
          <a:solidFill>
            <a:schemeClr val="tx1"/>
          </a:solidFill>
          <a:latin typeface="+mn-lt"/>
          <a:ea typeface="Arial" charset="0"/>
          <a:cs typeface="+mn-cs"/>
        </a:defRPr>
      </a:lvl3pPr>
      <a:lvl4pPr marL="1368000" indent="-342000" algn="l" rtl="0" eaLnBrk="1" fontAlgn="base" hangingPunct="1">
        <a:spcBef>
          <a:spcPct val="40000"/>
        </a:spcBef>
        <a:spcAft>
          <a:spcPct val="0"/>
        </a:spcAft>
        <a:buFont typeface="Arial" charset="0"/>
        <a:buChar char="–"/>
        <a:defRPr sz="1700">
          <a:solidFill>
            <a:schemeClr val="tx1"/>
          </a:solidFill>
          <a:latin typeface="+mn-lt"/>
          <a:ea typeface="Arial" charset="0"/>
          <a:cs typeface="+mn-cs"/>
        </a:defRPr>
      </a:lvl4pPr>
      <a:lvl5pPr marL="1710000" indent="-342000" algn="l" rtl="0" eaLnBrk="1" fontAlgn="base" hangingPunct="1">
        <a:spcBef>
          <a:spcPct val="40000"/>
        </a:spcBef>
        <a:spcAft>
          <a:spcPct val="0"/>
        </a:spcAft>
        <a:buFont typeface="Arial" charset="0"/>
        <a:buChar char="–"/>
        <a:defRPr sz="1700">
          <a:solidFill>
            <a:schemeClr val="tx1"/>
          </a:solidFill>
          <a:latin typeface="+mn-lt"/>
          <a:ea typeface="Arial" charset="0"/>
          <a:cs typeface="+mn-cs"/>
        </a:defRPr>
      </a:lvl5pPr>
      <a:lvl6pPr marL="1895475" indent="-366713" algn="l" rtl="0" eaLnBrk="1" fontAlgn="base" hangingPunct="1">
        <a:spcBef>
          <a:spcPct val="40000"/>
        </a:spcBef>
        <a:spcAft>
          <a:spcPct val="0"/>
        </a:spcAft>
        <a:buFont typeface="Arial" charset="0"/>
        <a:buChar char="–"/>
        <a:defRPr sz="1700">
          <a:solidFill>
            <a:schemeClr val="tx1"/>
          </a:solidFill>
          <a:latin typeface="+mn-lt"/>
          <a:ea typeface="Arial" charset="0"/>
          <a:cs typeface="+mn-cs"/>
        </a:defRPr>
      </a:lvl6pPr>
      <a:lvl7pPr marL="2352675" indent="-366713" algn="l" rtl="0" eaLnBrk="1" fontAlgn="base" hangingPunct="1">
        <a:spcBef>
          <a:spcPct val="40000"/>
        </a:spcBef>
        <a:spcAft>
          <a:spcPct val="0"/>
        </a:spcAft>
        <a:buFont typeface="Arial" charset="0"/>
        <a:buChar char="–"/>
        <a:defRPr sz="1700">
          <a:solidFill>
            <a:schemeClr val="tx1"/>
          </a:solidFill>
          <a:latin typeface="+mn-lt"/>
          <a:ea typeface="Arial" charset="0"/>
          <a:cs typeface="+mn-cs"/>
        </a:defRPr>
      </a:lvl7pPr>
      <a:lvl8pPr marL="2809875" indent="-366713" algn="l" rtl="0" eaLnBrk="1" fontAlgn="base" hangingPunct="1">
        <a:spcBef>
          <a:spcPct val="40000"/>
        </a:spcBef>
        <a:spcAft>
          <a:spcPct val="0"/>
        </a:spcAft>
        <a:buFont typeface="Arial" charset="0"/>
        <a:buChar char="–"/>
        <a:defRPr sz="1700">
          <a:solidFill>
            <a:schemeClr val="tx1"/>
          </a:solidFill>
          <a:latin typeface="+mn-lt"/>
          <a:ea typeface="Arial" charset="0"/>
          <a:cs typeface="+mn-cs"/>
        </a:defRPr>
      </a:lvl8pPr>
      <a:lvl9pPr marL="3267075" indent="-366713" algn="l" rtl="0" eaLnBrk="1" fontAlgn="base" hangingPunct="1">
        <a:spcBef>
          <a:spcPct val="40000"/>
        </a:spcBef>
        <a:spcAft>
          <a:spcPct val="0"/>
        </a:spcAft>
        <a:buFont typeface="Arial" charset="0"/>
        <a:buChar char="–"/>
        <a:defRPr sz="1700">
          <a:solidFill>
            <a:schemeClr val="tx1"/>
          </a:solidFill>
          <a:latin typeface="+mn-lt"/>
          <a:ea typeface="Arial" charset="0"/>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74" userDrawn="1">
          <p15:clr>
            <a:srgbClr val="F26B43"/>
          </p15:clr>
        </p15:guide>
        <p15:guide id="2" pos="7106" userDrawn="1">
          <p15:clr>
            <a:srgbClr val="F26B43"/>
          </p15:clr>
        </p15:guide>
        <p15:guide id="3" orient="horz" pos="1389" userDrawn="1">
          <p15:clr>
            <a:srgbClr val="F26B43"/>
          </p15:clr>
        </p15:guide>
        <p15:guide id="4" orient="horz" pos="799" userDrawn="1">
          <p15:clr>
            <a:srgbClr val="F26B43"/>
          </p15:clr>
        </p15:guide>
        <p15:guide id="5" orient="horz" pos="4110" userDrawn="1">
          <p15:clr>
            <a:srgbClr val="F26B43"/>
          </p15:clr>
        </p15:guide>
        <p15:guide id="6" pos="3840" userDrawn="1">
          <p15:clr>
            <a:srgbClr val="F26B43"/>
          </p15:clr>
        </p15:guide>
        <p15:guide id="7" pos="3953" userDrawn="1">
          <p15:clr>
            <a:srgbClr val="5ACBF0"/>
          </p15:clr>
        </p15:guide>
        <p15:guide id="8" pos="3727" userDrawn="1">
          <p15:clr>
            <a:srgbClr val="5ACBF0"/>
          </p15:clr>
        </p15:guide>
        <p15:guide id="9" pos="2615" userDrawn="1">
          <p15:clr>
            <a:srgbClr val="5ACBF0"/>
          </p15:clr>
        </p15:guide>
        <p15:guide id="10" pos="2819" userDrawn="1">
          <p15:clr>
            <a:srgbClr val="5ACBF0"/>
          </p15:clr>
        </p15:guide>
        <p15:guide id="11" pos="4861" userDrawn="1">
          <p15:clr>
            <a:srgbClr val="5ACBF0"/>
          </p15:clr>
        </p15:guide>
        <p15:guide id="12" pos="5065" userDrawn="1">
          <p15:clr>
            <a:srgbClr val="5ACBF0"/>
          </p15:clr>
        </p15:guide>
        <p15:guide id="13" orient="horz" pos="709" userDrawn="1">
          <p15:clr>
            <a:srgbClr val="F26B43"/>
          </p15:clr>
        </p15:guide>
        <p15:guide id="14" orient="horz" pos="38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www.rwi.uzh.ch/hugueni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sz="3200" dirty="0">
                <a:solidFill>
                  <a:srgbClr val="0028A5"/>
                </a:solidFill>
              </a:rPr>
              <a:t>Übungen im Obligationenrecht Besonderer Teil</a:t>
            </a:r>
            <a:br>
              <a:rPr lang="de-CH" dirty="0"/>
            </a:br>
            <a:r>
              <a:rPr lang="de-CH" sz="2000" b="0" dirty="0">
                <a:solidFill>
                  <a:schemeClr val="tx1"/>
                </a:solidFill>
              </a:rPr>
              <a:t>Frühjahrssemester 2024</a:t>
            </a:r>
            <a:endParaRPr lang="de-CH" b="0" dirty="0">
              <a:solidFill>
                <a:schemeClr val="tx1"/>
              </a:solidFill>
            </a:endParaRPr>
          </a:p>
        </p:txBody>
      </p:sp>
      <p:sp>
        <p:nvSpPr>
          <p:cNvPr id="3" name="Titel 1"/>
          <p:cNvSpPr txBox="1">
            <a:spLocks/>
          </p:cNvSpPr>
          <p:nvPr/>
        </p:nvSpPr>
        <p:spPr bwMode="gray">
          <a:xfrm>
            <a:off x="1416051" y="2709740"/>
            <a:ext cx="9359900" cy="854893"/>
          </a:xfrm>
          <a:prstGeom prst="rect">
            <a:avLst/>
          </a:prstGeom>
          <a:noFill/>
          <a:ln w="9525">
            <a:noFill/>
            <a:miter lim="800000"/>
            <a:headEnd/>
            <a:tailEnd/>
          </a:ln>
          <a:effectLst/>
        </p:spPr>
        <p:txBody>
          <a:bodyPr vert="horz" wrap="square" lIns="0" tIns="35999" rIns="0" bIns="0" numCol="1" anchor="t" anchorCtr="0" compatLnSpc="1">
            <a:prstTxWarp prst="textNoShape">
              <a:avLst/>
            </a:prstTxWarp>
          </a:bodyPr>
          <a:lst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tx2"/>
                </a:solidFill>
                <a:latin typeface="Arial" charset="0"/>
                <a:cs typeface="Arial" charset="0"/>
              </a:defRPr>
            </a:lvl2pPr>
            <a:lvl3pPr algn="l" rtl="0" eaLnBrk="1" fontAlgn="base" hangingPunct="1">
              <a:spcBef>
                <a:spcPct val="0"/>
              </a:spcBef>
              <a:spcAft>
                <a:spcPct val="0"/>
              </a:spcAft>
              <a:defRPr sz="2400" b="1">
                <a:solidFill>
                  <a:schemeClr val="tx2"/>
                </a:solidFill>
                <a:latin typeface="Arial" charset="0"/>
                <a:cs typeface="Arial" charset="0"/>
              </a:defRPr>
            </a:lvl3pPr>
            <a:lvl4pPr algn="l" rtl="0" eaLnBrk="1" fontAlgn="base" hangingPunct="1">
              <a:spcBef>
                <a:spcPct val="0"/>
              </a:spcBef>
              <a:spcAft>
                <a:spcPct val="0"/>
              </a:spcAft>
              <a:defRPr sz="2400" b="1">
                <a:solidFill>
                  <a:schemeClr val="tx2"/>
                </a:solidFill>
                <a:latin typeface="Arial" charset="0"/>
                <a:cs typeface="Arial" charset="0"/>
              </a:defRPr>
            </a:lvl4pPr>
            <a:lvl5pPr algn="l" rtl="0" eaLnBrk="1" fontAlgn="base" hangingPunct="1">
              <a:spcBef>
                <a:spcPct val="0"/>
              </a:spcBef>
              <a:spcAft>
                <a:spcPct val="0"/>
              </a:spcAft>
              <a:defRPr sz="2400" b="1">
                <a:solidFill>
                  <a:schemeClr val="tx2"/>
                </a:solidFill>
                <a:latin typeface="Arial" charset="0"/>
                <a:cs typeface="Arial" charset="0"/>
              </a:defRPr>
            </a:lvl5pPr>
            <a:lvl6pPr marL="457200" algn="l" rtl="0" eaLnBrk="1" fontAlgn="base" hangingPunct="1">
              <a:spcBef>
                <a:spcPct val="0"/>
              </a:spcBef>
              <a:spcAft>
                <a:spcPct val="0"/>
              </a:spcAft>
              <a:defRPr sz="2400" b="1">
                <a:solidFill>
                  <a:schemeClr val="tx2"/>
                </a:solidFill>
                <a:latin typeface="Arial" charset="0"/>
                <a:cs typeface="Arial" charset="0"/>
              </a:defRPr>
            </a:lvl6pPr>
            <a:lvl7pPr marL="914400" algn="l" rtl="0" eaLnBrk="1" fontAlgn="base" hangingPunct="1">
              <a:spcBef>
                <a:spcPct val="0"/>
              </a:spcBef>
              <a:spcAft>
                <a:spcPct val="0"/>
              </a:spcAft>
              <a:defRPr sz="2400" b="1">
                <a:solidFill>
                  <a:schemeClr val="tx2"/>
                </a:solidFill>
                <a:latin typeface="Arial" charset="0"/>
                <a:cs typeface="Arial" charset="0"/>
              </a:defRPr>
            </a:lvl7pPr>
            <a:lvl8pPr marL="1371600" algn="l" rtl="0" eaLnBrk="1" fontAlgn="base" hangingPunct="1">
              <a:spcBef>
                <a:spcPct val="0"/>
              </a:spcBef>
              <a:spcAft>
                <a:spcPct val="0"/>
              </a:spcAft>
              <a:defRPr sz="2400" b="1">
                <a:solidFill>
                  <a:schemeClr val="tx2"/>
                </a:solidFill>
                <a:latin typeface="Arial" charset="0"/>
                <a:cs typeface="Arial" charset="0"/>
              </a:defRPr>
            </a:lvl8pPr>
            <a:lvl9pPr marL="1828800" algn="l" rtl="0" eaLnBrk="1" fontAlgn="base" hangingPunct="1">
              <a:spcBef>
                <a:spcPct val="0"/>
              </a:spcBef>
              <a:spcAft>
                <a:spcPct val="0"/>
              </a:spcAft>
              <a:defRPr sz="2400" b="1">
                <a:solidFill>
                  <a:schemeClr val="tx2"/>
                </a:solidFill>
                <a:latin typeface="Arial" charset="0"/>
                <a:cs typeface="Arial" charset="0"/>
              </a:defRPr>
            </a:lvl9pPr>
          </a:lstStyle>
          <a:p>
            <a:r>
              <a:rPr lang="de-DE" altLang="de-DE" kern="0" dirty="0"/>
              <a:t>Fall 2: Grundstückkauf in Oerlikon / Wäscherei</a:t>
            </a:r>
          </a:p>
          <a:p>
            <a:r>
              <a:rPr lang="de-DE" altLang="de-DE" kern="0" dirty="0"/>
              <a:t>(angelehnt an BGer, 4A_261/2020, 10.12.2020) </a:t>
            </a:r>
          </a:p>
          <a:p>
            <a:endParaRPr lang="de-CH" kern="0" dirty="0"/>
          </a:p>
        </p:txBody>
      </p:sp>
      <p:sp>
        <p:nvSpPr>
          <p:cNvPr id="4" name="Titel 1">
            <a:hlinkClick r:id="rId3"/>
          </p:cNvPr>
          <p:cNvSpPr txBox="1">
            <a:spLocks/>
          </p:cNvSpPr>
          <p:nvPr/>
        </p:nvSpPr>
        <p:spPr bwMode="gray">
          <a:xfrm>
            <a:off x="1406856" y="3717033"/>
            <a:ext cx="9359900" cy="2383129"/>
          </a:xfrm>
          <a:prstGeom prst="rect">
            <a:avLst/>
          </a:prstGeom>
          <a:noFill/>
          <a:ln w="9525">
            <a:noFill/>
            <a:miter lim="800000"/>
            <a:headEnd/>
            <a:tailEnd/>
          </a:ln>
          <a:effectLst/>
        </p:spPr>
        <p:txBody>
          <a:bodyPr vert="horz" wrap="square" lIns="0" tIns="35999" rIns="0" bIns="0" numCol="1" anchor="t" anchorCtr="0" compatLnSpc="1">
            <a:prstTxWarp prst="textNoShape">
              <a:avLst/>
            </a:prstTxWarp>
          </a:bodyPr>
          <a:lst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tx2"/>
                </a:solidFill>
                <a:latin typeface="Arial" charset="0"/>
                <a:cs typeface="Arial" charset="0"/>
              </a:defRPr>
            </a:lvl2pPr>
            <a:lvl3pPr algn="l" rtl="0" eaLnBrk="1" fontAlgn="base" hangingPunct="1">
              <a:spcBef>
                <a:spcPct val="0"/>
              </a:spcBef>
              <a:spcAft>
                <a:spcPct val="0"/>
              </a:spcAft>
              <a:defRPr sz="2400" b="1">
                <a:solidFill>
                  <a:schemeClr val="tx2"/>
                </a:solidFill>
                <a:latin typeface="Arial" charset="0"/>
                <a:cs typeface="Arial" charset="0"/>
              </a:defRPr>
            </a:lvl3pPr>
            <a:lvl4pPr algn="l" rtl="0" eaLnBrk="1" fontAlgn="base" hangingPunct="1">
              <a:spcBef>
                <a:spcPct val="0"/>
              </a:spcBef>
              <a:spcAft>
                <a:spcPct val="0"/>
              </a:spcAft>
              <a:defRPr sz="2400" b="1">
                <a:solidFill>
                  <a:schemeClr val="tx2"/>
                </a:solidFill>
                <a:latin typeface="Arial" charset="0"/>
                <a:cs typeface="Arial" charset="0"/>
              </a:defRPr>
            </a:lvl4pPr>
            <a:lvl5pPr algn="l" rtl="0" eaLnBrk="1" fontAlgn="base" hangingPunct="1">
              <a:spcBef>
                <a:spcPct val="0"/>
              </a:spcBef>
              <a:spcAft>
                <a:spcPct val="0"/>
              </a:spcAft>
              <a:defRPr sz="2400" b="1">
                <a:solidFill>
                  <a:schemeClr val="tx2"/>
                </a:solidFill>
                <a:latin typeface="Arial" charset="0"/>
                <a:cs typeface="Arial" charset="0"/>
              </a:defRPr>
            </a:lvl5pPr>
            <a:lvl6pPr marL="457200" algn="l" rtl="0" eaLnBrk="1" fontAlgn="base" hangingPunct="1">
              <a:spcBef>
                <a:spcPct val="0"/>
              </a:spcBef>
              <a:spcAft>
                <a:spcPct val="0"/>
              </a:spcAft>
              <a:defRPr sz="2400" b="1">
                <a:solidFill>
                  <a:schemeClr val="tx2"/>
                </a:solidFill>
                <a:latin typeface="Arial" charset="0"/>
                <a:cs typeface="Arial" charset="0"/>
              </a:defRPr>
            </a:lvl6pPr>
            <a:lvl7pPr marL="914400" algn="l" rtl="0" eaLnBrk="1" fontAlgn="base" hangingPunct="1">
              <a:spcBef>
                <a:spcPct val="0"/>
              </a:spcBef>
              <a:spcAft>
                <a:spcPct val="0"/>
              </a:spcAft>
              <a:defRPr sz="2400" b="1">
                <a:solidFill>
                  <a:schemeClr val="tx2"/>
                </a:solidFill>
                <a:latin typeface="Arial" charset="0"/>
                <a:cs typeface="Arial" charset="0"/>
              </a:defRPr>
            </a:lvl7pPr>
            <a:lvl8pPr marL="1371600" algn="l" rtl="0" eaLnBrk="1" fontAlgn="base" hangingPunct="1">
              <a:spcBef>
                <a:spcPct val="0"/>
              </a:spcBef>
              <a:spcAft>
                <a:spcPct val="0"/>
              </a:spcAft>
              <a:defRPr sz="2400" b="1">
                <a:solidFill>
                  <a:schemeClr val="tx2"/>
                </a:solidFill>
                <a:latin typeface="Arial" charset="0"/>
                <a:cs typeface="Arial" charset="0"/>
              </a:defRPr>
            </a:lvl8pPr>
            <a:lvl9pPr marL="1828800" algn="l" rtl="0" eaLnBrk="1" fontAlgn="base" hangingPunct="1">
              <a:spcBef>
                <a:spcPct val="0"/>
              </a:spcBef>
              <a:spcAft>
                <a:spcPct val="0"/>
              </a:spcAft>
              <a:defRPr sz="2400" b="1">
                <a:solidFill>
                  <a:schemeClr val="tx2"/>
                </a:solidFill>
                <a:latin typeface="Arial" charset="0"/>
                <a:cs typeface="Arial" charset="0"/>
              </a:defRPr>
            </a:lvl9pPr>
          </a:lstStyle>
          <a:p>
            <a:pPr>
              <a:spcAft>
                <a:spcPts val="0"/>
              </a:spcAft>
            </a:pPr>
            <a:r>
              <a:rPr lang="de-CH" sz="2000" b="0" kern="0" dirty="0">
                <a:solidFill>
                  <a:schemeClr val="tx1"/>
                </a:solidFill>
              </a:rPr>
              <a:t>Donnerstag, 11. April 2024</a:t>
            </a:r>
          </a:p>
          <a:p>
            <a:pPr>
              <a:spcAft>
                <a:spcPts val="0"/>
              </a:spcAft>
            </a:pPr>
            <a:endParaRPr lang="de-CH" sz="2000" b="0" kern="0" dirty="0">
              <a:solidFill>
                <a:schemeClr val="tx1"/>
              </a:solidFill>
            </a:endParaRPr>
          </a:p>
          <a:p>
            <a:pPr>
              <a:spcAft>
                <a:spcPts val="0"/>
              </a:spcAft>
            </a:pPr>
            <a:r>
              <a:rPr lang="de-CH" sz="2000" b="0" kern="0" dirty="0">
                <a:solidFill>
                  <a:schemeClr val="tx1"/>
                </a:solidFill>
              </a:rPr>
              <a:t>Prof. Dr. Michael Hochstrasser</a:t>
            </a:r>
          </a:p>
          <a:p>
            <a:pPr>
              <a:spcAft>
                <a:spcPts val="0"/>
              </a:spcAft>
            </a:pPr>
            <a:endParaRPr lang="de-CH" kern="0" dirty="0">
              <a:solidFill>
                <a:schemeClr val="tx1"/>
              </a:solidFill>
            </a:endParaRPr>
          </a:p>
          <a:p>
            <a:pPr>
              <a:spcAft>
                <a:spcPts val="0"/>
              </a:spcAft>
            </a:pPr>
            <a:endParaRPr lang="de-CH" sz="2000" b="0" kern="0" dirty="0">
              <a:solidFill>
                <a:schemeClr val="tx1"/>
              </a:solidFill>
            </a:endParaRPr>
          </a:p>
          <a:p>
            <a:pPr>
              <a:spcAft>
                <a:spcPts val="0"/>
              </a:spcAft>
            </a:pPr>
            <a:r>
              <a:rPr lang="de-CH" sz="2000" b="0" kern="0" dirty="0">
                <a:solidFill>
                  <a:schemeClr val="tx1"/>
                </a:solidFill>
              </a:rPr>
              <a:t>	</a:t>
            </a:r>
          </a:p>
          <a:p>
            <a:pPr>
              <a:spcAft>
                <a:spcPts val="0"/>
              </a:spcAft>
            </a:pPr>
            <a:endParaRPr lang="de-CH" sz="2000" b="0" kern="0" dirty="0">
              <a:solidFill>
                <a:schemeClr val="tx1"/>
              </a:solidFill>
            </a:endParaRPr>
          </a:p>
          <a:p>
            <a:pPr>
              <a:spcAft>
                <a:spcPts val="0"/>
              </a:spcAft>
            </a:pPr>
            <a:endParaRPr lang="de-CH" sz="2000" b="0" kern="0" dirty="0">
              <a:solidFill>
                <a:schemeClr val="tx1"/>
              </a:solidFill>
            </a:endParaRPr>
          </a:p>
          <a:p>
            <a:pPr>
              <a:spcAft>
                <a:spcPts val="0"/>
              </a:spcAft>
            </a:pPr>
            <a:r>
              <a:rPr lang="de-CH" sz="2000" b="0" kern="0" dirty="0">
                <a:solidFill>
                  <a:schemeClr val="tx1"/>
                </a:solidFill>
              </a:rPr>
              <a:t>	</a:t>
            </a:r>
          </a:p>
          <a:p>
            <a:pPr>
              <a:spcAft>
                <a:spcPts val="0"/>
              </a:spcAft>
            </a:pPr>
            <a:endParaRPr lang="de-CH" sz="2000" b="0" kern="0" dirty="0">
              <a:solidFill>
                <a:schemeClr val="tx1"/>
              </a:solidFill>
            </a:endParaRPr>
          </a:p>
          <a:p>
            <a:pPr>
              <a:spcAft>
                <a:spcPts val="0"/>
              </a:spcAft>
            </a:pPr>
            <a:endParaRPr lang="de-CH" sz="2000" b="0" kern="0" dirty="0">
              <a:solidFill>
                <a:schemeClr val="tx1"/>
              </a:solidFill>
            </a:endParaRPr>
          </a:p>
          <a:p>
            <a:pPr>
              <a:spcAft>
                <a:spcPts val="0"/>
              </a:spcAft>
            </a:pPr>
            <a:endParaRPr lang="de-CH" sz="1600" b="0" kern="0" dirty="0">
              <a:solidFill>
                <a:schemeClr val="tx1"/>
              </a:solidFill>
            </a:endParaRPr>
          </a:p>
        </p:txBody>
      </p:sp>
      <p:sp>
        <p:nvSpPr>
          <p:cNvPr id="6" name="AutoShape 2" descr="Fälle zum Obligationenrecht"/>
          <p:cNvSpPr>
            <a:spLocks noChangeAspect="1" noChangeArrowheads="1"/>
          </p:cNvSpPr>
          <p:nvPr/>
        </p:nvSpPr>
        <p:spPr bwMode="auto">
          <a:xfrm>
            <a:off x="155575" y="-914400"/>
            <a:ext cx="1905000" cy="1905000"/>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38" tIns="45719" rIns="91438" bIns="45719" numCol="1" anchor="t" anchorCtr="0" compatLnSpc="1">
            <a:prstTxWarp prst="textNoShape">
              <a:avLst/>
            </a:prstTxWarp>
          </a:bodyPr>
          <a:lstStyle/>
          <a:p>
            <a:endParaRPr lang="de-CH" dirty="0"/>
          </a:p>
        </p:txBody>
      </p:sp>
    </p:spTree>
    <p:extLst>
      <p:ext uri="{BB962C8B-B14F-4D97-AF65-F5344CB8AC3E}">
        <p14:creationId xmlns:p14="http://schemas.microsoft.com/office/powerpoint/2010/main" val="2042315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de-CH"/>
              <a:t>Seite </a:t>
            </a:r>
            <a:fld id="{1C5791B1-6579-0B4D-B06F-613121D36EDE}" type="slidenum">
              <a:rPr lang="de-CH" smtClean="0"/>
              <a:pPr/>
              <a:t>10</a:t>
            </a:fld>
            <a:endParaRPr lang="de-CH" dirty="0"/>
          </a:p>
        </p:txBody>
      </p:sp>
      <p:sp>
        <p:nvSpPr>
          <p:cNvPr id="3" name="ZoneTexte 2">
            <a:extLst>
              <a:ext uri="{FF2B5EF4-FFF2-40B4-BE49-F238E27FC236}">
                <a16:creationId xmlns:a16="http://schemas.microsoft.com/office/drawing/2014/main" id="{63ED2820-6B8F-4541-A5BE-E47D277BECE9}"/>
              </a:ext>
            </a:extLst>
          </p:cNvPr>
          <p:cNvSpPr txBox="1"/>
          <p:nvPr/>
        </p:nvSpPr>
        <p:spPr>
          <a:xfrm>
            <a:off x="846004" y="1361088"/>
            <a:ext cx="10801199" cy="3508653"/>
          </a:xfrm>
          <a:prstGeom prst="rect">
            <a:avLst/>
          </a:prstGeom>
          <a:noFill/>
        </p:spPr>
        <p:txBody>
          <a:bodyPr wrap="square" rtlCol="0">
            <a:spAutoFit/>
          </a:bodyPr>
          <a:lstStyle/>
          <a:p>
            <a:r>
              <a:rPr lang="de-DE" sz="2200" b="1" dirty="0"/>
              <a:t>Folgen des Formmangels</a:t>
            </a:r>
            <a:endParaRPr lang="de-CH" sz="2200" b="1" dirty="0">
              <a:solidFill>
                <a:schemeClr val="tx1"/>
              </a:solidFill>
            </a:endParaRPr>
          </a:p>
          <a:p>
            <a:endParaRPr lang="de-CH" sz="1800" b="1" dirty="0"/>
          </a:p>
          <a:p>
            <a:pPr marL="742950" lvl="1" indent="-285750">
              <a:spcBef>
                <a:spcPts val="0"/>
              </a:spcBef>
              <a:buFont typeface="Arial" panose="020B0604020202020204" pitchFamily="34" charset="0"/>
              <a:buChar char="•"/>
            </a:pPr>
            <a:r>
              <a:rPr lang="de-CH" sz="1800" dirty="0"/>
              <a:t>Ungültigkeit des gesamten Vertrages (Art. 11 Abs. 2 OR, Hervorhebung in Art. 216 OR)</a:t>
            </a:r>
          </a:p>
          <a:p>
            <a:pPr marL="742950" lvl="1" indent="-285750">
              <a:spcBef>
                <a:spcPts val="400"/>
              </a:spcBef>
              <a:buFont typeface="Arial" panose="020B0604020202020204" pitchFamily="34" charset="0"/>
              <a:buChar char="•"/>
            </a:pPr>
            <a:r>
              <a:rPr lang="de-DE" sz="1800" dirty="0"/>
              <a:t>BGer: Nichtigkeit des gesamten Vertrages (Schutz der Rechtssicherheit)</a:t>
            </a:r>
          </a:p>
          <a:p>
            <a:pPr marL="1200150" lvl="2" indent="-285750">
              <a:spcBef>
                <a:spcPts val="400"/>
              </a:spcBef>
              <a:buFont typeface="Courier New" panose="02070309020205020404" pitchFamily="49" charset="0"/>
              <a:buChar char="o"/>
            </a:pPr>
            <a:r>
              <a:rPr lang="de-CH" sz="1800" dirty="0"/>
              <a:t>Berücksichtigung von Amtes wegen; Grundbucheintragung nicht möglich</a:t>
            </a:r>
          </a:p>
          <a:p>
            <a:pPr marL="742950" lvl="1" indent="-285750">
              <a:spcBef>
                <a:spcPts val="400"/>
              </a:spcBef>
              <a:buFont typeface="Arial" panose="020B0604020202020204" pitchFamily="34" charset="0"/>
              <a:buChar char="•"/>
            </a:pPr>
            <a:r>
              <a:rPr lang="de-CH" sz="1800" dirty="0"/>
              <a:t>Einschränkungen durch Rechtsmissbrauchsverbot nach Art. 2 Abs. 2 ZGB</a:t>
            </a:r>
          </a:p>
          <a:p>
            <a:pPr marL="1200150" lvl="2" indent="-285750">
              <a:spcBef>
                <a:spcPts val="400"/>
              </a:spcBef>
              <a:buFont typeface="Courier New" panose="02070309020205020404" pitchFamily="49" charset="0"/>
              <a:buChar char="o"/>
            </a:pPr>
            <a:r>
              <a:rPr lang="de-CH" sz="1800" dirty="0"/>
              <a:t>Differenzierung nach Lehre und Rechtsprechung nach Stand der Abwicklung der Erfüllung</a:t>
            </a:r>
            <a:br>
              <a:rPr lang="de-CH" sz="1800" dirty="0"/>
            </a:br>
            <a:r>
              <a:rPr lang="de-CH" sz="1800" dirty="0"/>
              <a:t>des primären schuldrechtlichen Zwecks</a:t>
            </a:r>
          </a:p>
          <a:p>
            <a:pPr marL="1657350" lvl="3" indent="-285750">
              <a:spcBef>
                <a:spcPts val="400"/>
              </a:spcBef>
              <a:buFont typeface="Wingdings" panose="05000000000000000000" pitchFamily="2" charset="2"/>
              <a:buChar char="§"/>
            </a:pPr>
            <a:r>
              <a:rPr lang="de-CH" sz="1800" dirty="0"/>
              <a:t>Formnichtiger Vertrag erfüllt	     	Berufung auf Formmangel rechtsmissbräuchlich</a:t>
            </a:r>
          </a:p>
          <a:p>
            <a:pPr marL="1657350" lvl="3" indent="-285750">
              <a:spcBef>
                <a:spcPts val="400"/>
              </a:spcBef>
              <a:buFont typeface="Wingdings" panose="05000000000000000000" pitchFamily="2" charset="2"/>
              <a:buChar char="§"/>
            </a:pPr>
            <a:r>
              <a:rPr lang="de-CH" sz="1800" dirty="0"/>
              <a:t>Noch nicht erfolgte Erfüllung		Kein Rechtsmissbrauch</a:t>
            </a:r>
          </a:p>
          <a:p>
            <a:endParaRPr lang="de-CH" sz="1800" b="1" dirty="0">
              <a:solidFill>
                <a:schemeClr val="tx1"/>
              </a:solidFill>
            </a:endParaRPr>
          </a:p>
        </p:txBody>
      </p:sp>
      <p:sp>
        <p:nvSpPr>
          <p:cNvPr id="4" name="Pfeil nach rechts 3">
            <a:extLst>
              <a:ext uri="{FF2B5EF4-FFF2-40B4-BE49-F238E27FC236}">
                <a16:creationId xmlns:a16="http://schemas.microsoft.com/office/drawing/2014/main" id="{9C09BC7A-4535-B846-65DB-7A26C8DAE689}"/>
              </a:ext>
            </a:extLst>
          </p:cNvPr>
          <p:cNvSpPr/>
          <p:nvPr/>
        </p:nvSpPr>
        <p:spPr bwMode="auto">
          <a:xfrm>
            <a:off x="5879976" y="4031353"/>
            <a:ext cx="288032" cy="45719"/>
          </a:xfrm>
          <a:prstGeom prst="rightArrow">
            <a:avLst/>
          </a:prstGeom>
          <a:solidFill>
            <a:schemeClr val="accent1"/>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a:ln>
                <a:noFill/>
              </a:ln>
              <a:solidFill>
                <a:srgbClr val="000000"/>
              </a:solidFill>
              <a:effectLst/>
              <a:latin typeface="Arial" charset="0"/>
              <a:ea typeface="ＭＳ Ｐゴシック" charset="0"/>
              <a:cs typeface="Arial" charset="0"/>
            </a:endParaRPr>
          </a:p>
        </p:txBody>
      </p:sp>
      <p:sp>
        <p:nvSpPr>
          <p:cNvPr id="7" name="Pfeil nach rechts 6">
            <a:extLst>
              <a:ext uri="{FF2B5EF4-FFF2-40B4-BE49-F238E27FC236}">
                <a16:creationId xmlns:a16="http://schemas.microsoft.com/office/drawing/2014/main" id="{FC370310-C0C0-3EC6-0B0C-72A561835ED2}"/>
              </a:ext>
            </a:extLst>
          </p:cNvPr>
          <p:cNvSpPr/>
          <p:nvPr/>
        </p:nvSpPr>
        <p:spPr bwMode="auto">
          <a:xfrm>
            <a:off x="5879976" y="4365104"/>
            <a:ext cx="288032" cy="45719"/>
          </a:xfrm>
          <a:prstGeom prst="rightArrow">
            <a:avLst/>
          </a:prstGeom>
          <a:solidFill>
            <a:schemeClr val="accent1"/>
          </a:solidFill>
          <a:ln w="9525" cap="flat" cmpd="sng" algn="ctr">
            <a:no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txBody>
          <a:bodyPr vert="horz" wrap="none" lIns="0" tIns="0" rIns="0" bIns="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de-DE" sz="2400" b="0" i="0" u="none" strike="noStrike" cap="none" normalizeH="0" baseline="0">
              <a:ln>
                <a:noFill/>
              </a:ln>
              <a:solidFill>
                <a:srgbClr val="000000"/>
              </a:solidFill>
              <a:effectLst/>
              <a:latin typeface="Arial" charset="0"/>
              <a:ea typeface="ＭＳ Ｐゴシック" charset="0"/>
              <a:cs typeface="Arial" charset="0"/>
            </a:endParaRPr>
          </a:p>
        </p:txBody>
      </p:sp>
    </p:spTree>
    <p:extLst>
      <p:ext uri="{BB962C8B-B14F-4D97-AF65-F5344CB8AC3E}">
        <p14:creationId xmlns:p14="http://schemas.microsoft.com/office/powerpoint/2010/main" val="3196334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de-CH"/>
              <a:t>Seite </a:t>
            </a:r>
            <a:fld id="{1C5791B1-6579-0B4D-B06F-613121D36EDE}" type="slidenum">
              <a:rPr lang="de-CH" smtClean="0"/>
              <a:pPr/>
              <a:t>11</a:t>
            </a:fld>
            <a:endParaRPr lang="de-CH" dirty="0"/>
          </a:p>
        </p:txBody>
      </p:sp>
      <p:sp>
        <p:nvSpPr>
          <p:cNvPr id="3" name="ZoneTexte 2">
            <a:extLst>
              <a:ext uri="{FF2B5EF4-FFF2-40B4-BE49-F238E27FC236}">
                <a16:creationId xmlns:a16="http://schemas.microsoft.com/office/drawing/2014/main" id="{50EB5A8E-1565-4447-C772-A8D4C1CD5A53}"/>
              </a:ext>
            </a:extLst>
          </p:cNvPr>
          <p:cNvSpPr txBox="1"/>
          <p:nvPr/>
        </p:nvSpPr>
        <p:spPr>
          <a:xfrm>
            <a:off x="911223" y="1268760"/>
            <a:ext cx="10657385" cy="4519186"/>
          </a:xfrm>
          <a:prstGeom prst="rect">
            <a:avLst/>
          </a:prstGeom>
          <a:noFill/>
        </p:spPr>
        <p:txBody>
          <a:bodyPr wrap="square" rtlCol="0">
            <a:spAutoFit/>
          </a:bodyPr>
          <a:lstStyle/>
          <a:p>
            <a:r>
              <a:rPr lang="de-CH" sz="2200" b="1" dirty="0">
                <a:solidFill>
                  <a:schemeClr val="tx1"/>
                </a:solidFill>
              </a:rPr>
              <a:t>Haftungsfreizeichnung für Gesamtkonditionen (Art. 199 OR / Art. 100 OR)</a:t>
            </a:r>
          </a:p>
          <a:p>
            <a:pPr marL="742950" lvl="1" indent="-285750">
              <a:spcBef>
                <a:spcPts val="400"/>
              </a:spcBef>
              <a:buFont typeface="Arial" panose="020B0604020202020204" pitchFamily="34" charset="0"/>
              <a:buChar char="•"/>
            </a:pPr>
            <a:endParaRPr lang="de-CH" sz="1600" dirty="0"/>
          </a:p>
          <a:p>
            <a:pPr marL="742950" lvl="1" indent="-285750">
              <a:spcBef>
                <a:spcPts val="400"/>
              </a:spcBef>
              <a:buFont typeface="Arial" panose="020B0604020202020204" pitchFamily="34" charset="0"/>
              <a:buChar char="•"/>
            </a:pPr>
            <a:endParaRPr lang="de-CH" sz="1600" dirty="0"/>
          </a:p>
          <a:p>
            <a:pPr lvl="1">
              <a:spcBef>
                <a:spcPts val="600"/>
              </a:spcBef>
            </a:pPr>
            <a:endParaRPr lang="de-CH" sz="1400" dirty="0"/>
          </a:p>
          <a:p>
            <a:pPr marL="742950" lvl="1" indent="-285750">
              <a:spcBef>
                <a:spcPts val="600"/>
              </a:spcBef>
              <a:buFont typeface="Arial" panose="020B0604020202020204" pitchFamily="34" charset="0"/>
              <a:buChar char="•"/>
            </a:pPr>
            <a:endParaRPr lang="de-CH" sz="1400" dirty="0"/>
          </a:p>
          <a:p>
            <a:pPr marL="742950" lvl="1" indent="-285750">
              <a:spcBef>
                <a:spcPts val="600"/>
              </a:spcBef>
              <a:buFont typeface="Arial" panose="020B0604020202020204" pitchFamily="34" charset="0"/>
              <a:buChar char="•"/>
            </a:pPr>
            <a:endParaRPr lang="de-CH" sz="1400" dirty="0"/>
          </a:p>
          <a:p>
            <a:pPr marL="742950" lvl="1" indent="-285750">
              <a:spcBef>
                <a:spcPts val="600"/>
              </a:spcBef>
              <a:buFont typeface="Arial" panose="020B0604020202020204" pitchFamily="34" charset="0"/>
              <a:buChar char="•"/>
            </a:pPr>
            <a:endParaRPr lang="de-CH" sz="1400" dirty="0"/>
          </a:p>
          <a:p>
            <a:pPr marL="742950" lvl="1" indent="-285750">
              <a:spcBef>
                <a:spcPts val="600"/>
              </a:spcBef>
              <a:buFont typeface="Arial" panose="020B0604020202020204" pitchFamily="34" charset="0"/>
              <a:buChar char="•"/>
            </a:pPr>
            <a:endParaRPr lang="de-CH" sz="1800" dirty="0"/>
          </a:p>
          <a:p>
            <a:pPr marL="742950" lvl="1" indent="-285750">
              <a:spcBef>
                <a:spcPts val="600"/>
              </a:spcBef>
              <a:buFont typeface="Arial" panose="020B0604020202020204" pitchFamily="34" charset="0"/>
              <a:buChar char="•"/>
            </a:pPr>
            <a:r>
              <a:rPr lang="de-CH" sz="1800" dirty="0"/>
              <a:t>Vertragliche Freizeichnungs- und Haftungsbeschränkungsklauseln sind grundsätzlich zulässig</a:t>
            </a:r>
          </a:p>
          <a:p>
            <a:pPr marL="1200150" lvl="2" indent="-285750">
              <a:spcBef>
                <a:spcPts val="600"/>
              </a:spcBef>
              <a:buFont typeface="Courier New" panose="02070309020205020404" pitchFamily="49" charset="0"/>
              <a:buChar char="o"/>
            </a:pPr>
            <a:r>
              <a:rPr lang="de-CH" sz="1800" dirty="0">
                <a:solidFill>
                  <a:schemeClr val="tx1"/>
                </a:solidFill>
              </a:rPr>
              <a:t>Mittel der privatautonomen </a:t>
            </a:r>
            <a:r>
              <a:rPr lang="de-CH" sz="1800" dirty="0"/>
              <a:t>Risikoa</a:t>
            </a:r>
            <a:r>
              <a:rPr lang="de-CH" sz="1800" dirty="0">
                <a:solidFill>
                  <a:schemeClr val="tx1"/>
                </a:solidFill>
              </a:rPr>
              <a:t>llokation durch Vertrag</a:t>
            </a:r>
          </a:p>
          <a:p>
            <a:pPr marL="742950" lvl="1" indent="-285750">
              <a:spcBef>
                <a:spcPts val="600"/>
              </a:spcBef>
              <a:buFont typeface="Arial" panose="020B0604020202020204" pitchFamily="34" charset="0"/>
              <a:buChar char="•"/>
            </a:pPr>
            <a:r>
              <a:rPr lang="de-CH" sz="1800" dirty="0"/>
              <a:t>Einschränkung: Keine Geltung bei arglistigem Mängelverschweigen durch den Verkäufer (Art. 199 OR)</a:t>
            </a:r>
            <a:endParaRPr lang="de-CH" sz="1800" b="1" dirty="0"/>
          </a:p>
          <a:p>
            <a:pPr marL="1257300" lvl="2" indent="-342900">
              <a:spcBef>
                <a:spcPts val="600"/>
              </a:spcBef>
              <a:buFont typeface="Courier New" panose="02070309020205020404" pitchFamily="49" charset="0"/>
              <a:buChar char="o"/>
            </a:pPr>
            <a:r>
              <a:rPr lang="de-CH" sz="1800" dirty="0">
                <a:solidFill>
                  <a:schemeClr val="tx1"/>
                </a:solidFill>
              </a:rPr>
              <a:t>Verhältnis von Art. 199 </a:t>
            </a:r>
            <a:r>
              <a:rPr lang="de-CH" sz="1800" dirty="0"/>
              <a:t>O</a:t>
            </a:r>
            <a:r>
              <a:rPr lang="de-CH" sz="1800" dirty="0">
                <a:solidFill>
                  <a:schemeClr val="tx1"/>
                </a:solidFill>
              </a:rPr>
              <a:t>R zu Art. 100 OR diskutiert in der Lehre / BGer. noch nicht entschieden</a:t>
            </a:r>
          </a:p>
        </p:txBody>
      </p:sp>
      <p:graphicFrame>
        <p:nvGraphicFramePr>
          <p:cNvPr id="5" name="Tabelle 4">
            <a:extLst>
              <a:ext uri="{FF2B5EF4-FFF2-40B4-BE49-F238E27FC236}">
                <a16:creationId xmlns:a16="http://schemas.microsoft.com/office/drawing/2014/main" id="{7A0AE260-65CF-E21A-8FA3-84C591B2B552}"/>
              </a:ext>
            </a:extLst>
          </p:cNvPr>
          <p:cNvGraphicFramePr>
            <a:graphicFrameLocks noGrp="1"/>
          </p:cNvGraphicFramePr>
          <p:nvPr>
            <p:extLst>
              <p:ext uri="{D42A27DB-BD31-4B8C-83A1-F6EECF244321}">
                <p14:modId xmlns:p14="http://schemas.microsoft.com/office/powerpoint/2010/main" val="844880978"/>
              </p:ext>
            </p:extLst>
          </p:nvPr>
        </p:nvGraphicFramePr>
        <p:xfrm>
          <a:off x="983432" y="1772816"/>
          <a:ext cx="10369550" cy="1615440"/>
        </p:xfrm>
        <a:graphic>
          <a:graphicData uri="http://schemas.openxmlformats.org/drawingml/2006/table">
            <a:tbl>
              <a:tblPr firstRow="1" bandRow="1">
                <a:tableStyleId>{5C22544A-7EE6-4342-B048-85BDC9FD1C3A}</a:tableStyleId>
              </a:tblPr>
              <a:tblGrid>
                <a:gridCol w="2664495">
                  <a:extLst>
                    <a:ext uri="{9D8B030D-6E8A-4147-A177-3AD203B41FA5}">
                      <a16:colId xmlns:a16="http://schemas.microsoft.com/office/drawing/2014/main" val="20000"/>
                    </a:ext>
                  </a:extLst>
                </a:gridCol>
                <a:gridCol w="7705055">
                  <a:extLst>
                    <a:ext uri="{9D8B030D-6E8A-4147-A177-3AD203B41FA5}">
                      <a16:colId xmlns:a16="http://schemas.microsoft.com/office/drawing/2014/main" val="20001"/>
                    </a:ext>
                  </a:extLst>
                </a:gridCol>
              </a:tblGrid>
              <a:tr h="67028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CH" sz="1400" b="0" dirty="0">
                          <a:solidFill>
                            <a:schemeClr val="tx1"/>
                          </a:solidFill>
                        </a:rPr>
                        <a:t>2. Wegbedingung</a:t>
                      </a:r>
                    </a:p>
                  </a:txBody>
                  <a:tcPr>
                    <a:solidFill>
                      <a:schemeClr val="accent1">
                        <a:lumMod val="40000"/>
                        <a:lumOff val="60000"/>
                      </a:schemeClr>
                    </a:solidFill>
                  </a:tcPr>
                </a:tc>
                <a:tc>
                  <a:txBody>
                    <a:bodyPr/>
                    <a:lstStyle/>
                    <a:p>
                      <a:pPr>
                        <a:spcBef>
                          <a:spcPts val="600"/>
                        </a:spcBef>
                      </a:pPr>
                      <a:r>
                        <a:rPr lang="de-CH" sz="1400" b="0" dirty="0">
                          <a:solidFill>
                            <a:schemeClr val="tx1"/>
                          </a:solidFill>
                        </a:rPr>
                        <a:t>Art. 199 </a:t>
                      </a:r>
                      <a:r>
                        <a:rPr lang="de-CH" sz="1400" b="0" baseline="0" dirty="0">
                          <a:solidFill>
                            <a:schemeClr val="tx1"/>
                          </a:solidFill>
                        </a:rPr>
                        <a:t>OR</a:t>
                      </a:r>
                      <a:endParaRPr lang="de-CH" sz="1400" b="0" dirty="0">
                        <a:solidFill>
                          <a:schemeClr val="tx1"/>
                        </a:solidFill>
                      </a:endParaRPr>
                    </a:p>
                    <a:p>
                      <a:pPr>
                        <a:spcBef>
                          <a:spcPts val="600"/>
                        </a:spcBef>
                      </a:pPr>
                      <a:r>
                        <a:rPr lang="de-DE" sz="1400" b="0" dirty="0">
                          <a:solidFill>
                            <a:schemeClr val="tx1"/>
                          </a:solidFill>
                        </a:rPr>
                        <a:t>Eine Vereinbarung über Aufhebung oder Beschränkung der Gewährspflicht ist ungültig, wenn der Verkäufer dem Käufer die Gewährsmängel arglistig verschwiegen hat.</a:t>
                      </a:r>
                    </a:p>
                  </a:txBody>
                  <a:tcPr>
                    <a:solidFill>
                      <a:schemeClr val="accent1">
                        <a:lumMod val="20000"/>
                        <a:lumOff val="80000"/>
                      </a:schemeClr>
                    </a:solidFill>
                  </a:tcPr>
                </a:tc>
                <a:extLst>
                  <a:ext uri="{0D108BD9-81ED-4DB2-BD59-A6C34878D82A}">
                    <a16:rowId xmlns:a16="http://schemas.microsoft.com/office/drawing/2014/main" val="10000"/>
                  </a:ext>
                </a:extLst>
              </a:tr>
              <a:tr h="67028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CH" sz="1400" b="0" dirty="0">
                          <a:solidFill>
                            <a:schemeClr val="tx1"/>
                          </a:solidFill>
                        </a:rPr>
                        <a:t>2. Wegbedingung der Haftung</a:t>
                      </a:r>
                    </a:p>
                  </a:txBody>
                  <a:tcPr>
                    <a:solidFill>
                      <a:schemeClr val="accent1">
                        <a:lumMod val="40000"/>
                        <a:lumOff val="60000"/>
                      </a:schemeClr>
                    </a:solidFill>
                  </a:tcPr>
                </a:tc>
                <a:tc>
                  <a:txBody>
                    <a:bodyPr/>
                    <a:lstStyle/>
                    <a:p>
                      <a:pPr>
                        <a:spcBef>
                          <a:spcPts val="600"/>
                        </a:spcBef>
                      </a:pPr>
                      <a:r>
                        <a:rPr lang="de-DE" sz="1400" b="0" dirty="0">
                          <a:solidFill>
                            <a:schemeClr val="tx1"/>
                          </a:solidFill>
                        </a:rPr>
                        <a:t>Art. 100 Abs. 1 OR</a:t>
                      </a:r>
                    </a:p>
                    <a:p>
                      <a:pPr marL="0" marR="0" indent="0" algn="l" defTabSz="457200" rtl="0" eaLnBrk="1" fontAlgn="auto" latinLnBrk="0" hangingPunct="1">
                        <a:lnSpc>
                          <a:spcPct val="100000"/>
                        </a:lnSpc>
                        <a:spcBef>
                          <a:spcPts val="600"/>
                        </a:spcBef>
                        <a:spcAft>
                          <a:spcPts val="0"/>
                        </a:spcAft>
                        <a:buClrTx/>
                        <a:buSzTx/>
                        <a:buFontTx/>
                        <a:buNone/>
                        <a:tabLst/>
                        <a:defRPr/>
                      </a:pPr>
                      <a:r>
                        <a:rPr lang="de-DE" sz="1400" b="0" dirty="0">
                          <a:solidFill>
                            <a:schemeClr val="tx1"/>
                          </a:solidFill>
                        </a:rPr>
                        <a:t>Eine zum Voraus getroffene Verabredung, wonach die Haftung für rechtswidrige Absicht oder grobe Fahrlässigkeit ausgeschlossen sein würde, ist nichtig.</a:t>
                      </a:r>
                    </a:p>
                  </a:txBody>
                  <a:tcPr>
                    <a:solidFill>
                      <a:schemeClr val="accent1">
                        <a:lumMod val="20000"/>
                        <a:lumOff val="80000"/>
                      </a:schemeClr>
                    </a:solidFill>
                  </a:tcPr>
                </a:tc>
                <a:extLst>
                  <a:ext uri="{0D108BD9-81ED-4DB2-BD59-A6C34878D82A}">
                    <a16:rowId xmlns:a16="http://schemas.microsoft.com/office/drawing/2014/main" val="4173868308"/>
                  </a:ext>
                </a:extLst>
              </a:tr>
            </a:tbl>
          </a:graphicData>
        </a:graphic>
      </p:graphicFrame>
    </p:spTree>
    <p:extLst>
      <p:ext uri="{BB962C8B-B14F-4D97-AF65-F5344CB8AC3E}">
        <p14:creationId xmlns:p14="http://schemas.microsoft.com/office/powerpoint/2010/main" val="2046653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de-CH"/>
              <a:t>Seite </a:t>
            </a:r>
            <a:fld id="{1C5791B1-6579-0B4D-B06F-613121D36EDE}" type="slidenum">
              <a:rPr lang="de-CH" smtClean="0"/>
              <a:pPr/>
              <a:t>12</a:t>
            </a:fld>
            <a:endParaRPr lang="de-CH" dirty="0"/>
          </a:p>
        </p:txBody>
      </p:sp>
      <p:sp>
        <p:nvSpPr>
          <p:cNvPr id="3" name="ZoneTexte 2">
            <a:extLst>
              <a:ext uri="{FF2B5EF4-FFF2-40B4-BE49-F238E27FC236}">
                <a16:creationId xmlns:a16="http://schemas.microsoft.com/office/drawing/2014/main" id="{63ED2820-6B8F-4541-A5BE-E47D277BECE9}"/>
              </a:ext>
            </a:extLst>
          </p:cNvPr>
          <p:cNvSpPr txBox="1"/>
          <p:nvPr/>
        </p:nvSpPr>
        <p:spPr>
          <a:xfrm>
            <a:off x="846004" y="1484784"/>
            <a:ext cx="8274332" cy="2215991"/>
          </a:xfrm>
          <a:prstGeom prst="rect">
            <a:avLst/>
          </a:prstGeom>
          <a:noFill/>
        </p:spPr>
        <p:txBody>
          <a:bodyPr wrap="square" rtlCol="0">
            <a:spAutoFit/>
          </a:bodyPr>
          <a:lstStyle/>
          <a:p>
            <a:r>
              <a:rPr lang="de-CH" sz="2200" b="1" dirty="0"/>
              <a:t>BGer. 4A_261/2020, E. 7.1</a:t>
            </a:r>
            <a:endParaRPr lang="de-CH" sz="2200" b="1" dirty="0">
              <a:solidFill>
                <a:schemeClr val="tx1"/>
              </a:solidFill>
            </a:endParaRPr>
          </a:p>
          <a:p>
            <a:endParaRPr lang="de-CH" sz="1800" b="1" dirty="0"/>
          </a:p>
          <a:p>
            <a:pPr marL="11113" lvl="1">
              <a:spcBef>
                <a:spcPts val="0"/>
              </a:spcBef>
            </a:pPr>
            <a:r>
              <a:rPr lang="fr-FR" sz="2000" dirty="0"/>
              <a:t>"La jurisprudence concède en effet que le vendeur ne peut invoquer la clause d’exclusion de garantie lorsque le défaut est </a:t>
            </a:r>
            <a:r>
              <a:rPr lang="fr-FR" sz="2000" b="1" dirty="0"/>
              <a:t>totalement étranger aux éventualités qu’un acheteur raisonnable doit prendre en compte</a:t>
            </a:r>
            <a:r>
              <a:rPr lang="fr-FR" sz="2000" dirty="0"/>
              <a:t> (</a:t>
            </a:r>
            <a:r>
              <a:rPr lang="fr-FR" sz="2000" dirty="0" err="1"/>
              <a:t>ATF</a:t>
            </a:r>
            <a:r>
              <a:rPr lang="fr-FR" sz="2000" dirty="0"/>
              <a:t> 126 III 59 </a:t>
            </a:r>
            <a:r>
              <a:rPr lang="fr-FR" sz="2000" dirty="0" err="1"/>
              <a:t>consid</a:t>
            </a:r>
            <a:r>
              <a:rPr lang="fr-FR" sz="2000" dirty="0"/>
              <a:t>. 4a)."</a:t>
            </a:r>
          </a:p>
          <a:p>
            <a:endParaRPr lang="de-CH" sz="1800" b="1" dirty="0">
              <a:solidFill>
                <a:schemeClr val="tx1"/>
              </a:solidFill>
            </a:endParaRPr>
          </a:p>
        </p:txBody>
      </p:sp>
    </p:spTree>
    <p:extLst>
      <p:ext uri="{BB962C8B-B14F-4D97-AF65-F5344CB8AC3E}">
        <p14:creationId xmlns:p14="http://schemas.microsoft.com/office/powerpoint/2010/main" val="3199667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de-CH"/>
              <a:t>Seite </a:t>
            </a:r>
            <a:fld id="{1C5791B1-6579-0B4D-B06F-613121D36EDE}" type="slidenum">
              <a:rPr lang="de-CH" smtClean="0"/>
              <a:pPr/>
              <a:t>13</a:t>
            </a:fld>
            <a:endParaRPr lang="de-CH" dirty="0"/>
          </a:p>
        </p:txBody>
      </p:sp>
      <p:sp>
        <p:nvSpPr>
          <p:cNvPr id="3" name="ZoneTexte 2">
            <a:extLst>
              <a:ext uri="{FF2B5EF4-FFF2-40B4-BE49-F238E27FC236}">
                <a16:creationId xmlns:a16="http://schemas.microsoft.com/office/drawing/2014/main" id="{63ED2820-6B8F-4541-A5BE-E47D277BECE9}"/>
              </a:ext>
            </a:extLst>
          </p:cNvPr>
          <p:cNvSpPr txBox="1"/>
          <p:nvPr/>
        </p:nvSpPr>
        <p:spPr>
          <a:xfrm>
            <a:off x="846004" y="1484784"/>
            <a:ext cx="8778388" cy="5293757"/>
          </a:xfrm>
          <a:prstGeom prst="rect">
            <a:avLst/>
          </a:prstGeom>
          <a:noFill/>
        </p:spPr>
        <p:txBody>
          <a:bodyPr wrap="square" rtlCol="0">
            <a:spAutoFit/>
          </a:bodyPr>
          <a:lstStyle/>
          <a:p>
            <a:r>
              <a:rPr lang="de-CH" sz="2200" b="1" dirty="0"/>
              <a:t>BGer. 4A_261/2020, E. 7.1</a:t>
            </a:r>
            <a:endParaRPr lang="de-CH" sz="2200" b="1" dirty="0">
              <a:solidFill>
                <a:schemeClr val="tx1"/>
              </a:solidFill>
            </a:endParaRPr>
          </a:p>
          <a:p>
            <a:endParaRPr lang="de-CH" sz="1800" b="1" dirty="0"/>
          </a:p>
          <a:p>
            <a:pPr marL="11113" lvl="1">
              <a:spcBef>
                <a:spcPts val="0"/>
              </a:spcBef>
            </a:pPr>
            <a:r>
              <a:rPr lang="fr-FR" sz="2000" dirty="0"/>
              <a:t>"</a:t>
            </a:r>
            <a:r>
              <a:rPr lang="de-CH" sz="2000" dirty="0"/>
              <a:t>Pour </a:t>
            </a:r>
            <a:r>
              <a:rPr lang="de-CH" sz="2000" dirty="0" err="1"/>
              <a:t>que</a:t>
            </a:r>
            <a:r>
              <a:rPr lang="de-CH" sz="2000" dirty="0"/>
              <a:t> la </a:t>
            </a:r>
            <a:r>
              <a:rPr lang="de-CH" sz="2000" dirty="0" err="1"/>
              <a:t>clause</a:t>
            </a:r>
            <a:r>
              <a:rPr lang="de-CH" sz="2000" dirty="0"/>
              <a:t> </a:t>
            </a:r>
            <a:r>
              <a:rPr lang="de-CH" sz="2000" dirty="0" err="1"/>
              <a:t>d’exclusion</a:t>
            </a:r>
            <a:r>
              <a:rPr lang="de-CH" sz="2000" dirty="0"/>
              <a:t> </a:t>
            </a:r>
            <a:r>
              <a:rPr lang="de-CH" sz="2000" dirty="0" err="1"/>
              <a:t>tombe</a:t>
            </a:r>
            <a:r>
              <a:rPr lang="de-CH" sz="2000" dirty="0"/>
              <a:t>, </a:t>
            </a:r>
            <a:r>
              <a:rPr lang="de-CH" sz="2000" dirty="0" err="1"/>
              <a:t>il</a:t>
            </a:r>
            <a:r>
              <a:rPr lang="de-CH" sz="2000" dirty="0"/>
              <a:t> </a:t>
            </a:r>
            <a:r>
              <a:rPr lang="de-CH" sz="2000" dirty="0" err="1"/>
              <a:t>faut</a:t>
            </a:r>
            <a:r>
              <a:rPr lang="de-CH" sz="2000" dirty="0"/>
              <a:t> </a:t>
            </a:r>
            <a:r>
              <a:rPr lang="de-CH" sz="2000" dirty="0" err="1"/>
              <a:t>que</a:t>
            </a:r>
            <a:r>
              <a:rPr lang="de-CH" sz="2000" dirty="0"/>
              <a:t> le </a:t>
            </a:r>
            <a:r>
              <a:rPr lang="de-CH" sz="2000" dirty="0" err="1"/>
              <a:t>défaut</a:t>
            </a:r>
            <a:r>
              <a:rPr lang="de-CH" sz="2000" dirty="0"/>
              <a:t> </a:t>
            </a:r>
            <a:r>
              <a:rPr lang="de-CH" sz="2000" dirty="0" err="1"/>
              <a:t>inattendu</a:t>
            </a:r>
            <a:r>
              <a:rPr lang="de-CH" sz="2000" dirty="0"/>
              <a:t> </a:t>
            </a:r>
            <a:r>
              <a:rPr lang="de-CH" sz="2000" b="1" dirty="0" err="1"/>
              <a:t>compromette</a:t>
            </a:r>
            <a:r>
              <a:rPr lang="de-CH" sz="2000" b="1" dirty="0"/>
              <a:t> </a:t>
            </a:r>
            <a:r>
              <a:rPr lang="de-CH" sz="2000" b="1" dirty="0" err="1"/>
              <a:t>sérieusement</a:t>
            </a:r>
            <a:r>
              <a:rPr lang="de-CH" sz="2000" b="1" dirty="0"/>
              <a:t> le but </a:t>
            </a:r>
            <a:r>
              <a:rPr lang="de-CH" sz="2000" b="1" dirty="0" err="1"/>
              <a:t>économique</a:t>
            </a:r>
            <a:r>
              <a:rPr lang="de-CH" sz="2000" b="1" dirty="0"/>
              <a:t> du </a:t>
            </a:r>
            <a:r>
              <a:rPr lang="de-CH" sz="2000" b="1" dirty="0" err="1"/>
              <a:t>contrat</a:t>
            </a:r>
            <a:r>
              <a:rPr lang="de-CH" sz="2000" dirty="0"/>
              <a:t>. </a:t>
            </a:r>
            <a:r>
              <a:rPr lang="de-CH" sz="2000" dirty="0" err="1"/>
              <a:t>Toute</a:t>
            </a:r>
            <a:r>
              <a:rPr lang="de-CH" sz="2000" dirty="0"/>
              <a:t> la </a:t>
            </a:r>
            <a:r>
              <a:rPr lang="de-CH" sz="2000" dirty="0" err="1"/>
              <a:t>question</a:t>
            </a:r>
            <a:r>
              <a:rPr lang="de-CH" sz="2000" dirty="0"/>
              <a:t> </a:t>
            </a:r>
            <a:r>
              <a:rPr lang="de-CH" sz="2000" dirty="0" err="1"/>
              <a:t>est</a:t>
            </a:r>
            <a:r>
              <a:rPr lang="de-CH" sz="2000" dirty="0"/>
              <a:t> de </a:t>
            </a:r>
            <a:r>
              <a:rPr lang="de-CH" sz="2000" dirty="0" err="1"/>
              <a:t>savoir</a:t>
            </a:r>
            <a:r>
              <a:rPr lang="de-CH" sz="2000" dirty="0"/>
              <a:t> si </a:t>
            </a:r>
            <a:r>
              <a:rPr lang="de-CH" sz="2000" dirty="0" err="1"/>
              <a:t>l’acheteur</a:t>
            </a:r>
            <a:r>
              <a:rPr lang="de-CH" sz="2000" dirty="0"/>
              <a:t> </a:t>
            </a:r>
            <a:r>
              <a:rPr lang="de-CH" sz="2000" dirty="0" err="1"/>
              <a:t>devait</a:t>
            </a:r>
            <a:r>
              <a:rPr lang="de-CH" sz="2000" dirty="0"/>
              <a:t> </a:t>
            </a:r>
            <a:r>
              <a:rPr lang="de-CH" sz="2000" dirty="0" err="1"/>
              <a:t>envisager</a:t>
            </a:r>
            <a:r>
              <a:rPr lang="de-CH" sz="2000" dirty="0"/>
              <a:t> le </a:t>
            </a:r>
            <a:r>
              <a:rPr lang="de-CH" sz="2000" dirty="0" err="1"/>
              <a:t>défaut</a:t>
            </a:r>
            <a:r>
              <a:rPr lang="de-CH" sz="2000" dirty="0"/>
              <a:t> </a:t>
            </a:r>
            <a:r>
              <a:rPr lang="de-CH" sz="2000" dirty="0" err="1"/>
              <a:t>d’un</a:t>
            </a:r>
            <a:r>
              <a:rPr lang="de-CH" sz="2000" dirty="0"/>
              <a:t> </a:t>
            </a:r>
            <a:r>
              <a:rPr lang="de-CH" sz="2000" dirty="0" err="1"/>
              <a:t>tel</a:t>
            </a:r>
            <a:r>
              <a:rPr lang="de-CH" sz="2000" dirty="0"/>
              <a:t> </a:t>
            </a:r>
            <a:r>
              <a:rPr lang="de-CH" sz="2000" dirty="0" err="1"/>
              <a:t>genre</a:t>
            </a:r>
            <a:r>
              <a:rPr lang="de-CH" sz="2000" dirty="0"/>
              <a:t> et </a:t>
            </a:r>
            <a:r>
              <a:rPr lang="de-CH" sz="2000" dirty="0" err="1"/>
              <a:t>d’une</a:t>
            </a:r>
            <a:r>
              <a:rPr lang="de-CH" sz="2000" dirty="0"/>
              <a:t> </a:t>
            </a:r>
            <a:r>
              <a:rPr lang="de-CH" sz="2000" dirty="0" err="1"/>
              <a:t>telle</a:t>
            </a:r>
            <a:r>
              <a:rPr lang="de-CH" sz="2000" dirty="0"/>
              <a:t> </a:t>
            </a:r>
            <a:r>
              <a:rPr lang="de-CH" sz="2000" dirty="0" err="1"/>
              <a:t>ampleur</a:t>
            </a:r>
            <a:r>
              <a:rPr lang="de-CH" sz="2000" dirty="0"/>
              <a:t>. </a:t>
            </a:r>
            <a:r>
              <a:rPr lang="de-CH" sz="2000" dirty="0" err="1"/>
              <a:t>Celui</a:t>
            </a:r>
            <a:r>
              <a:rPr lang="de-CH" sz="2000" dirty="0"/>
              <a:t> </a:t>
            </a:r>
            <a:r>
              <a:rPr lang="de-CH" sz="2000" dirty="0" err="1"/>
              <a:t>qui</a:t>
            </a:r>
            <a:r>
              <a:rPr lang="de-CH" sz="2000" dirty="0"/>
              <a:t> </a:t>
            </a:r>
            <a:r>
              <a:rPr lang="de-CH" sz="2000" dirty="0" err="1"/>
              <a:t>acquiert</a:t>
            </a:r>
            <a:r>
              <a:rPr lang="de-CH" sz="2000" dirty="0"/>
              <a:t> </a:t>
            </a:r>
            <a:r>
              <a:rPr lang="de-CH" sz="2000" dirty="0" err="1"/>
              <a:t>une</a:t>
            </a:r>
            <a:r>
              <a:rPr lang="de-CH" sz="2000" dirty="0"/>
              <a:t> </a:t>
            </a:r>
            <a:r>
              <a:rPr lang="de-CH" sz="2000" dirty="0" err="1"/>
              <a:t>maison</a:t>
            </a:r>
            <a:r>
              <a:rPr lang="de-CH" sz="2000" dirty="0"/>
              <a:t> </a:t>
            </a:r>
            <a:r>
              <a:rPr lang="de-CH" sz="2000" dirty="0" err="1"/>
              <a:t>d’habitation</a:t>
            </a:r>
            <a:r>
              <a:rPr lang="de-CH" sz="2000" dirty="0"/>
              <a:t> </a:t>
            </a:r>
            <a:r>
              <a:rPr lang="de-CH" sz="2000" dirty="0" err="1"/>
              <a:t>ancienne</a:t>
            </a:r>
            <a:r>
              <a:rPr lang="de-CH" sz="2000" dirty="0"/>
              <a:t> </a:t>
            </a:r>
            <a:r>
              <a:rPr lang="de-CH" sz="2000" dirty="0" err="1"/>
              <a:t>doit</a:t>
            </a:r>
            <a:r>
              <a:rPr lang="de-CH" sz="2000" dirty="0"/>
              <a:t> </a:t>
            </a:r>
            <a:r>
              <a:rPr lang="de-CH" sz="2000" dirty="0" err="1"/>
              <a:t>normalement</a:t>
            </a:r>
            <a:r>
              <a:rPr lang="de-CH" sz="2000" dirty="0"/>
              <a:t> </a:t>
            </a:r>
            <a:r>
              <a:rPr lang="de-CH" sz="2000" dirty="0" err="1"/>
              <a:t>s’attendre</a:t>
            </a:r>
            <a:r>
              <a:rPr lang="de-CH" sz="2000" dirty="0"/>
              <a:t> à des </a:t>
            </a:r>
            <a:r>
              <a:rPr lang="de-CH" sz="2000" dirty="0" err="1"/>
              <a:t>défauts</a:t>
            </a:r>
            <a:r>
              <a:rPr lang="de-CH" sz="2000" dirty="0"/>
              <a:t> </a:t>
            </a:r>
            <a:r>
              <a:rPr lang="de-CH" sz="2000" dirty="0" err="1"/>
              <a:t>dus</a:t>
            </a:r>
            <a:r>
              <a:rPr lang="de-CH" sz="2000" dirty="0"/>
              <a:t> à </a:t>
            </a:r>
            <a:r>
              <a:rPr lang="de-CH" sz="2000" dirty="0" err="1"/>
              <a:t>l’humidité</a:t>
            </a:r>
            <a:r>
              <a:rPr lang="de-CH" sz="2000" dirty="0"/>
              <a:t>, </a:t>
            </a:r>
            <a:r>
              <a:rPr lang="de-CH" sz="2000" dirty="0" err="1"/>
              <a:t>mais</a:t>
            </a:r>
            <a:r>
              <a:rPr lang="de-CH" sz="2000" dirty="0"/>
              <a:t> </a:t>
            </a:r>
            <a:r>
              <a:rPr lang="de-CH" sz="2000" dirty="0" err="1"/>
              <a:t>pas</a:t>
            </a:r>
            <a:r>
              <a:rPr lang="de-CH" sz="2000" dirty="0"/>
              <a:t> au </a:t>
            </a:r>
            <a:r>
              <a:rPr lang="de-CH" sz="2000" dirty="0" err="1"/>
              <a:t>point</a:t>
            </a:r>
            <a:r>
              <a:rPr lang="de-CH" sz="2000" dirty="0"/>
              <a:t> </a:t>
            </a:r>
            <a:r>
              <a:rPr lang="de-CH" sz="2000" dirty="0" err="1"/>
              <a:t>que</a:t>
            </a:r>
            <a:r>
              <a:rPr lang="de-CH" sz="2000" dirty="0"/>
              <a:t> </a:t>
            </a:r>
            <a:r>
              <a:rPr lang="de-CH" sz="2000" dirty="0" err="1"/>
              <a:t>ceux</a:t>
            </a:r>
            <a:r>
              <a:rPr lang="de-CH" sz="2000" dirty="0"/>
              <a:t>-ci </a:t>
            </a:r>
            <a:r>
              <a:rPr lang="de-CH" sz="2000" dirty="0" err="1"/>
              <a:t>rendent</a:t>
            </a:r>
            <a:r>
              <a:rPr lang="de-CH" sz="2000" dirty="0"/>
              <a:t> le </a:t>
            </a:r>
            <a:r>
              <a:rPr lang="de-CH" sz="2000" dirty="0" err="1"/>
              <a:t>logis</a:t>
            </a:r>
            <a:r>
              <a:rPr lang="de-CH" sz="2000" dirty="0"/>
              <a:t> </a:t>
            </a:r>
            <a:r>
              <a:rPr lang="de-CH" sz="2000" dirty="0" err="1"/>
              <a:t>inhabitable</a:t>
            </a:r>
            <a:r>
              <a:rPr lang="de-CH" sz="2000" dirty="0"/>
              <a:t>. </a:t>
            </a:r>
          </a:p>
          <a:p>
            <a:pPr marL="11113" lvl="1">
              <a:spcBef>
                <a:spcPts val="0"/>
              </a:spcBef>
            </a:pPr>
            <a:br>
              <a:rPr lang="de-CH" sz="2000" dirty="0"/>
            </a:br>
            <a:r>
              <a:rPr lang="de-CH" sz="2000" dirty="0" err="1"/>
              <a:t>Lorsqu’il</a:t>
            </a:r>
            <a:r>
              <a:rPr lang="de-CH" sz="2000" dirty="0"/>
              <a:t> </a:t>
            </a:r>
            <a:r>
              <a:rPr lang="de-CH" sz="2000" dirty="0" err="1"/>
              <a:t>s’agit</a:t>
            </a:r>
            <a:r>
              <a:rPr lang="de-CH" sz="2000" dirty="0"/>
              <a:t> </a:t>
            </a:r>
            <a:r>
              <a:rPr lang="de-CH" sz="2000" dirty="0" err="1"/>
              <a:t>d’apprécier</a:t>
            </a:r>
            <a:r>
              <a:rPr lang="de-CH" sz="2000" dirty="0"/>
              <a:t> si le but </a:t>
            </a:r>
            <a:r>
              <a:rPr lang="de-CH" sz="2000" dirty="0" err="1"/>
              <a:t>économique</a:t>
            </a:r>
            <a:r>
              <a:rPr lang="de-CH" sz="2000" dirty="0"/>
              <a:t> du </a:t>
            </a:r>
            <a:r>
              <a:rPr lang="de-CH" sz="2000" dirty="0" err="1"/>
              <a:t>contrat</a:t>
            </a:r>
            <a:r>
              <a:rPr lang="de-CH" sz="2000" dirty="0"/>
              <a:t> </a:t>
            </a:r>
            <a:r>
              <a:rPr lang="de-CH" sz="2000" dirty="0" err="1"/>
              <a:t>est</a:t>
            </a:r>
            <a:r>
              <a:rPr lang="de-CH" sz="2000" dirty="0"/>
              <a:t> </a:t>
            </a:r>
            <a:r>
              <a:rPr lang="de-CH" sz="2000" dirty="0" err="1"/>
              <a:t>compromis</a:t>
            </a:r>
            <a:r>
              <a:rPr lang="de-CH" sz="2000" dirty="0"/>
              <a:t>, </a:t>
            </a:r>
            <a:r>
              <a:rPr lang="de-CH" sz="2000" b="1" dirty="0"/>
              <a:t>on ne </a:t>
            </a:r>
            <a:r>
              <a:rPr lang="de-CH" sz="2000" b="1" dirty="0" err="1"/>
              <a:t>peut</a:t>
            </a:r>
            <a:r>
              <a:rPr lang="de-CH" sz="2000" b="1" dirty="0"/>
              <a:t> </a:t>
            </a:r>
            <a:r>
              <a:rPr lang="de-CH" sz="2000" b="1" dirty="0" err="1"/>
              <a:t>guère</a:t>
            </a:r>
            <a:r>
              <a:rPr lang="de-CH" sz="2000" b="1" dirty="0"/>
              <a:t> faire </a:t>
            </a:r>
            <a:r>
              <a:rPr lang="de-CH" sz="2000" b="1" dirty="0" err="1"/>
              <a:t>abstraction</a:t>
            </a:r>
            <a:r>
              <a:rPr lang="de-CH" sz="2000" b="1" dirty="0"/>
              <a:t> du </a:t>
            </a:r>
            <a:r>
              <a:rPr lang="de-CH" sz="2000" b="1" dirty="0" err="1"/>
              <a:t>rapport</a:t>
            </a:r>
            <a:r>
              <a:rPr lang="de-CH" sz="2000" b="1" dirty="0"/>
              <a:t> entre le </a:t>
            </a:r>
            <a:r>
              <a:rPr lang="de-CH" sz="2000" b="1" dirty="0" err="1"/>
              <a:t>prix</a:t>
            </a:r>
            <a:r>
              <a:rPr lang="de-CH" sz="2000" b="1" dirty="0"/>
              <a:t> de </a:t>
            </a:r>
            <a:r>
              <a:rPr lang="de-CH" sz="2000" b="1" dirty="0" err="1"/>
              <a:t>vente</a:t>
            </a:r>
            <a:r>
              <a:rPr lang="de-CH" sz="2000" b="1" dirty="0"/>
              <a:t> </a:t>
            </a:r>
            <a:r>
              <a:rPr lang="de-CH" sz="2000" b="1" dirty="0" err="1"/>
              <a:t>pour</a:t>
            </a:r>
            <a:r>
              <a:rPr lang="de-CH" sz="2000" b="1" dirty="0"/>
              <a:t> </a:t>
            </a:r>
            <a:r>
              <a:rPr lang="de-CH" sz="2000" b="1" dirty="0" err="1"/>
              <a:t>l’objet</a:t>
            </a:r>
            <a:r>
              <a:rPr lang="de-CH" sz="2000" b="1" dirty="0"/>
              <a:t> </a:t>
            </a:r>
            <a:r>
              <a:rPr lang="de-CH" sz="2000" b="1" dirty="0" err="1"/>
              <a:t>présumé</a:t>
            </a:r>
            <a:r>
              <a:rPr lang="de-CH" sz="2000" b="1" dirty="0"/>
              <a:t> </a:t>
            </a:r>
            <a:r>
              <a:rPr lang="de-CH" sz="2000" b="1" dirty="0" err="1"/>
              <a:t>sans</a:t>
            </a:r>
            <a:r>
              <a:rPr lang="de-CH" sz="2000" b="1" dirty="0"/>
              <a:t> </a:t>
            </a:r>
            <a:r>
              <a:rPr lang="de-CH" sz="2000" b="1" dirty="0" err="1"/>
              <a:t>défaut</a:t>
            </a:r>
            <a:r>
              <a:rPr lang="de-CH" sz="2000" b="1" dirty="0"/>
              <a:t> et </a:t>
            </a:r>
            <a:r>
              <a:rPr lang="de-CH" sz="2000" b="1" dirty="0" err="1"/>
              <a:t>les</a:t>
            </a:r>
            <a:r>
              <a:rPr lang="de-CH" sz="2000" b="1" dirty="0"/>
              <a:t> </a:t>
            </a:r>
            <a:r>
              <a:rPr lang="de-CH" sz="2000" b="1" dirty="0" err="1"/>
              <a:t>coûts</a:t>
            </a:r>
            <a:r>
              <a:rPr lang="de-CH" sz="2000" b="1" dirty="0"/>
              <a:t> </a:t>
            </a:r>
            <a:r>
              <a:rPr lang="de-CH" sz="2000" b="1" dirty="0" err="1"/>
              <a:t>d’élimination</a:t>
            </a:r>
            <a:r>
              <a:rPr lang="de-CH" sz="2000" b="1" dirty="0"/>
              <a:t> du </a:t>
            </a:r>
            <a:r>
              <a:rPr lang="de-CH" sz="2000" b="1" dirty="0" err="1"/>
              <a:t>défaut</a:t>
            </a:r>
            <a:r>
              <a:rPr lang="de-CH" sz="2000" dirty="0"/>
              <a:t>. </a:t>
            </a:r>
            <a:r>
              <a:rPr lang="de-CH" sz="2000" dirty="0" err="1"/>
              <a:t>Toutefois</a:t>
            </a:r>
            <a:r>
              <a:rPr lang="de-CH" sz="2000" dirty="0"/>
              <a:t>, </a:t>
            </a:r>
            <a:r>
              <a:rPr lang="de-CH" sz="2000" dirty="0" err="1"/>
              <a:t>lorsque</a:t>
            </a:r>
            <a:r>
              <a:rPr lang="de-CH" sz="2000" dirty="0"/>
              <a:t> le </a:t>
            </a:r>
            <a:r>
              <a:rPr lang="de-CH" sz="2000" dirty="0" err="1"/>
              <a:t>vendeur</a:t>
            </a:r>
            <a:r>
              <a:rPr lang="de-CH" sz="2000" dirty="0"/>
              <a:t> a </a:t>
            </a:r>
            <a:r>
              <a:rPr lang="de-CH" sz="2000" dirty="0" err="1"/>
              <a:t>fixé</a:t>
            </a:r>
            <a:r>
              <a:rPr lang="de-CH" sz="2000" dirty="0"/>
              <a:t> </a:t>
            </a:r>
            <a:r>
              <a:rPr lang="de-CH" sz="2000" dirty="0" err="1"/>
              <a:t>un</a:t>
            </a:r>
            <a:r>
              <a:rPr lang="de-CH" sz="2000" dirty="0"/>
              <a:t> </a:t>
            </a:r>
            <a:r>
              <a:rPr lang="de-CH" sz="2000" dirty="0" err="1"/>
              <a:t>prix</a:t>
            </a:r>
            <a:r>
              <a:rPr lang="de-CH" sz="2000" dirty="0"/>
              <a:t> </a:t>
            </a:r>
            <a:r>
              <a:rPr lang="de-CH" sz="2000" dirty="0" err="1"/>
              <a:t>bas</a:t>
            </a:r>
            <a:r>
              <a:rPr lang="de-CH" sz="2000" dirty="0"/>
              <a:t> en </a:t>
            </a:r>
            <a:r>
              <a:rPr lang="de-CH" sz="2000" dirty="0" err="1"/>
              <a:t>considérant</a:t>
            </a:r>
            <a:r>
              <a:rPr lang="de-CH" sz="2000" dirty="0"/>
              <a:t> </a:t>
            </a:r>
            <a:r>
              <a:rPr lang="de-CH" sz="2000" dirty="0" err="1"/>
              <a:t>l’ancienneté</a:t>
            </a:r>
            <a:r>
              <a:rPr lang="de-CH" sz="2000" dirty="0"/>
              <a:t> de </a:t>
            </a:r>
            <a:r>
              <a:rPr lang="de-CH" sz="2000" dirty="0" err="1"/>
              <a:t>l’immeuble</a:t>
            </a:r>
            <a:r>
              <a:rPr lang="de-CH" sz="2000" dirty="0"/>
              <a:t> et la </a:t>
            </a:r>
            <a:r>
              <a:rPr lang="de-CH" sz="2000" dirty="0" err="1"/>
              <a:t>clause</a:t>
            </a:r>
            <a:r>
              <a:rPr lang="de-CH" sz="2000" dirty="0"/>
              <a:t> </a:t>
            </a:r>
            <a:r>
              <a:rPr lang="de-CH" sz="2000" dirty="0" err="1"/>
              <a:t>d’exonération</a:t>
            </a:r>
            <a:r>
              <a:rPr lang="de-CH" sz="2000" dirty="0"/>
              <a:t> de </a:t>
            </a:r>
            <a:r>
              <a:rPr lang="de-CH" sz="2000" dirty="0" err="1"/>
              <a:t>garantie</a:t>
            </a:r>
            <a:r>
              <a:rPr lang="de-CH" sz="2000" dirty="0"/>
              <a:t>, on </a:t>
            </a:r>
            <a:r>
              <a:rPr lang="de-CH" sz="2000" dirty="0" err="1"/>
              <a:t>peut</a:t>
            </a:r>
            <a:r>
              <a:rPr lang="de-CH" sz="2000" dirty="0"/>
              <a:t> </a:t>
            </a:r>
            <a:r>
              <a:rPr lang="de-CH" sz="2000" dirty="0" err="1"/>
              <a:t>s’accommoder</a:t>
            </a:r>
            <a:r>
              <a:rPr lang="de-CH" sz="2000" dirty="0"/>
              <a:t> de frais </a:t>
            </a:r>
            <a:r>
              <a:rPr lang="de-CH" sz="2000" dirty="0" err="1"/>
              <a:t>d’élimination</a:t>
            </a:r>
            <a:r>
              <a:rPr lang="de-CH" sz="2000" dirty="0"/>
              <a:t> </a:t>
            </a:r>
            <a:r>
              <a:rPr lang="de-CH" sz="2000" dirty="0" err="1"/>
              <a:t>relativement</a:t>
            </a:r>
            <a:r>
              <a:rPr lang="de-CH" sz="2000" dirty="0"/>
              <a:t> </a:t>
            </a:r>
            <a:r>
              <a:rPr lang="de-CH" sz="2000" dirty="0" err="1"/>
              <a:t>élevés</a:t>
            </a:r>
            <a:r>
              <a:rPr lang="de-CH" sz="2000" dirty="0"/>
              <a:t> au </a:t>
            </a:r>
            <a:r>
              <a:rPr lang="de-CH" sz="2000" dirty="0" err="1"/>
              <a:t>regard</a:t>
            </a:r>
            <a:r>
              <a:rPr lang="de-CH" sz="2000" dirty="0"/>
              <a:t> du </a:t>
            </a:r>
            <a:r>
              <a:rPr lang="de-CH" sz="2000" dirty="0" err="1"/>
              <a:t>prix</a:t>
            </a:r>
            <a:r>
              <a:rPr lang="de-CH" sz="2000" dirty="0"/>
              <a:t> de </a:t>
            </a:r>
            <a:r>
              <a:rPr lang="de-CH" sz="2000" dirty="0" err="1"/>
              <a:t>vente</a:t>
            </a:r>
            <a:r>
              <a:rPr lang="de-CH" sz="2000" dirty="0"/>
              <a:t>, </a:t>
            </a:r>
            <a:r>
              <a:rPr lang="de-CH" sz="2000" dirty="0" err="1"/>
              <a:t>sans</a:t>
            </a:r>
            <a:r>
              <a:rPr lang="de-CH" sz="2000" dirty="0"/>
              <a:t> </a:t>
            </a:r>
            <a:r>
              <a:rPr lang="de-CH" sz="2000" dirty="0" err="1"/>
              <a:t>que</a:t>
            </a:r>
            <a:r>
              <a:rPr lang="de-CH" sz="2000" dirty="0"/>
              <a:t> le but </a:t>
            </a:r>
            <a:r>
              <a:rPr lang="de-CH" sz="2000" dirty="0" err="1"/>
              <a:t>économique</a:t>
            </a:r>
            <a:r>
              <a:rPr lang="de-CH" sz="2000" dirty="0"/>
              <a:t> du </a:t>
            </a:r>
            <a:r>
              <a:rPr lang="de-CH" sz="2000" dirty="0" err="1"/>
              <a:t>contrat</a:t>
            </a:r>
            <a:r>
              <a:rPr lang="de-CH" sz="2000" dirty="0"/>
              <a:t> </a:t>
            </a:r>
            <a:r>
              <a:rPr lang="de-CH" sz="2000" dirty="0" err="1"/>
              <a:t>soit</a:t>
            </a:r>
            <a:r>
              <a:rPr lang="de-CH" sz="2000" dirty="0"/>
              <a:t> </a:t>
            </a:r>
            <a:r>
              <a:rPr lang="de-CH" sz="2000" dirty="0" err="1"/>
              <a:t>sérieusement</a:t>
            </a:r>
            <a:r>
              <a:rPr lang="de-CH" sz="2000" dirty="0"/>
              <a:t> </a:t>
            </a:r>
            <a:r>
              <a:rPr lang="de-CH" sz="2000" dirty="0" err="1"/>
              <a:t>compromis</a:t>
            </a:r>
            <a:r>
              <a:rPr lang="de-CH" sz="2000" dirty="0"/>
              <a:t> </a:t>
            </a:r>
            <a:r>
              <a:rPr lang="de-CH" sz="1800" dirty="0">
                <a:effectLst/>
                <a:latin typeface="Times New Roman" panose="02020603050405020304" pitchFamily="18" charset="0"/>
                <a:ea typeface="Times New Roman" panose="02020603050405020304" pitchFamily="18" charset="0"/>
              </a:rPr>
              <a:t>[…]</a:t>
            </a:r>
            <a:r>
              <a:rPr lang="fr-FR" sz="2000" dirty="0"/>
              <a:t>"</a:t>
            </a:r>
          </a:p>
          <a:p>
            <a:endParaRPr lang="de-CH" sz="1800" b="1" dirty="0">
              <a:solidFill>
                <a:schemeClr val="tx1"/>
              </a:solidFill>
            </a:endParaRPr>
          </a:p>
        </p:txBody>
      </p:sp>
    </p:spTree>
    <p:extLst>
      <p:ext uri="{BB962C8B-B14F-4D97-AF65-F5344CB8AC3E}">
        <p14:creationId xmlns:p14="http://schemas.microsoft.com/office/powerpoint/2010/main" val="2901643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de-CH" sz="900"/>
              <a:t>Seite </a:t>
            </a:r>
            <a:fld id="{1C5791B1-6579-0B4D-B06F-613121D36EDE}" type="slidenum">
              <a:rPr lang="de-CH" sz="900" smtClean="0"/>
              <a:pPr/>
              <a:t>14</a:t>
            </a:fld>
            <a:endParaRPr lang="de-CH" sz="900" dirty="0"/>
          </a:p>
        </p:txBody>
      </p:sp>
      <p:sp>
        <p:nvSpPr>
          <p:cNvPr id="4" name="ZoneTexte 3">
            <a:extLst>
              <a:ext uri="{FF2B5EF4-FFF2-40B4-BE49-F238E27FC236}">
                <a16:creationId xmlns:a16="http://schemas.microsoft.com/office/drawing/2014/main" id="{EC76B65A-1CE1-4931-8F6F-66726819F12C}"/>
              </a:ext>
            </a:extLst>
          </p:cNvPr>
          <p:cNvSpPr txBox="1"/>
          <p:nvPr/>
        </p:nvSpPr>
        <p:spPr>
          <a:xfrm>
            <a:off x="911224" y="1196752"/>
            <a:ext cx="10369551" cy="430887"/>
          </a:xfrm>
          <a:prstGeom prst="rect">
            <a:avLst/>
          </a:prstGeom>
          <a:noFill/>
        </p:spPr>
        <p:txBody>
          <a:bodyPr wrap="square" rtlCol="0">
            <a:spAutoFit/>
          </a:bodyPr>
          <a:lstStyle/>
          <a:p>
            <a:r>
              <a:rPr lang="de-CH" sz="2200" b="1" dirty="0">
                <a:solidFill>
                  <a:schemeClr val="tx1"/>
                </a:solidFill>
              </a:rPr>
              <a:t>Anspruch auf Schadenersatz aus Sachgewährleistung</a:t>
            </a:r>
          </a:p>
        </p:txBody>
      </p:sp>
      <p:sp>
        <p:nvSpPr>
          <p:cNvPr id="3" name="ZoneTexte 2">
            <a:extLst>
              <a:ext uri="{FF2B5EF4-FFF2-40B4-BE49-F238E27FC236}">
                <a16:creationId xmlns:a16="http://schemas.microsoft.com/office/drawing/2014/main" id="{50EB5A8E-1565-4447-C772-A8D4C1CD5A53}"/>
              </a:ext>
            </a:extLst>
          </p:cNvPr>
          <p:cNvSpPr txBox="1"/>
          <p:nvPr/>
        </p:nvSpPr>
        <p:spPr>
          <a:xfrm>
            <a:off x="932188" y="1715046"/>
            <a:ext cx="10708428" cy="5188600"/>
          </a:xfrm>
          <a:prstGeom prst="rect">
            <a:avLst/>
          </a:prstGeom>
          <a:noFill/>
        </p:spPr>
        <p:txBody>
          <a:bodyPr wrap="square" rtlCol="0">
            <a:spAutoFit/>
          </a:bodyPr>
          <a:lstStyle/>
          <a:p>
            <a:r>
              <a:rPr lang="de-CH" sz="1200" b="1" dirty="0"/>
              <a:t>Untersuchungs- und Rügeobliegenheit </a:t>
            </a:r>
            <a:r>
              <a:rPr lang="de-CH" sz="1200" b="1" dirty="0">
                <a:solidFill>
                  <a:schemeClr val="tx1"/>
                </a:solidFill>
              </a:rPr>
              <a:t>(Art. 201 OR)</a:t>
            </a:r>
          </a:p>
          <a:p>
            <a:endParaRPr lang="de-CH" sz="1200" b="1" dirty="0">
              <a:solidFill>
                <a:schemeClr val="tx1"/>
              </a:solidFill>
            </a:endParaRPr>
          </a:p>
          <a:p>
            <a:pPr marL="742950" lvl="1" indent="-285750">
              <a:spcBef>
                <a:spcPts val="400"/>
              </a:spcBef>
              <a:buFont typeface="Arial" panose="020B0604020202020204" pitchFamily="34" charset="0"/>
              <a:buChar char="•"/>
            </a:pPr>
            <a:endParaRPr lang="de-CH" sz="1200" dirty="0"/>
          </a:p>
          <a:p>
            <a:pPr marL="742950" lvl="1" indent="-285750">
              <a:spcBef>
                <a:spcPts val="400"/>
              </a:spcBef>
              <a:buFont typeface="Arial" panose="020B0604020202020204" pitchFamily="34" charset="0"/>
              <a:buChar char="•"/>
            </a:pPr>
            <a:endParaRPr lang="de-CH" sz="1050" dirty="0"/>
          </a:p>
          <a:p>
            <a:pPr marL="742950" lvl="1" indent="-285750">
              <a:spcBef>
                <a:spcPts val="400"/>
              </a:spcBef>
              <a:buFont typeface="Arial" panose="020B0604020202020204" pitchFamily="34" charset="0"/>
              <a:buChar char="•"/>
            </a:pPr>
            <a:endParaRPr lang="de-CH" sz="1050" dirty="0"/>
          </a:p>
          <a:p>
            <a:pPr marL="742950" lvl="1" indent="-285750">
              <a:spcBef>
                <a:spcPts val="400"/>
              </a:spcBef>
              <a:buFont typeface="Arial" panose="020B0604020202020204" pitchFamily="34" charset="0"/>
              <a:buChar char="•"/>
            </a:pPr>
            <a:endParaRPr lang="de-CH" sz="1050" dirty="0"/>
          </a:p>
          <a:p>
            <a:pPr marL="742950" lvl="1" indent="-285750">
              <a:spcBef>
                <a:spcPts val="400"/>
              </a:spcBef>
              <a:buFont typeface="Arial" panose="020B0604020202020204" pitchFamily="34" charset="0"/>
              <a:buChar char="•"/>
            </a:pPr>
            <a:endParaRPr lang="de-CH" sz="1050" dirty="0"/>
          </a:p>
          <a:p>
            <a:pPr marL="742950" lvl="1" indent="-285750">
              <a:spcBef>
                <a:spcPts val="400"/>
              </a:spcBef>
              <a:buFont typeface="Arial" panose="020B0604020202020204" pitchFamily="34" charset="0"/>
              <a:buChar char="•"/>
            </a:pPr>
            <a:endParaRPr lang="de-CH" sz="1050" dirty="0"/>
          </a:p>
          <a:p>
            <a:pPr marL="742950" lvl="1" indent="-285750">
              <a:spcBef>
                <a:spcPts val="400"/>
              </a:spcBef>
              <a:buFont typeface="Arial" panose="020B0604020202020204" pitchFamily="34" charset="0"/>
              <a:buChar char="•"/>
            </a:pPr>
            <a:endParaRPr lang="de-CH" sz="1200" dirty="0"/>
          </a:p>
          <a:p>
            <a:pPr lvl="1">
              <a:spcBef>
                <a:spcPts val="400"/>
              </a:spcBef>
            </a:pPr>
            <a:endParaRPr lang="de-CH" sz="1200" dirty="0"/>
          </a:p>
          <a:p>
            <a:pPr marL="742950" lvl="1" indent="-285750">
              <a:spcBef>
                <a:spcPts val="400"/>
              </a:spcBef>
              <a:buFont typeface="Arial" panose="020B0604020202020204" pitchFamily="34" charset="0"/>
              <a:buChar char="•"/>
            </a:pPr>
            <a:r>
              <a:rPr lang="de-CH" sz="1800" dirty="0"/>
              <a:t>Kaufobjekt ist innerhalb üblichen Geschäftsgangs auf Beschaffenheit zu prüfen (Prüfobliegenheit, Art. 201 Abs. 1 OR)</a:t>
            </a:r>
          </a:p>
          <a:p>
            <a:pPr marL="742950" lvl="1" indent="-285750">
              <a:spcBef>
                <a:spcPts val="400"/>
              </a:spcBef>
              <a:buFont typeface="Arial" panose="020B0604020202020204" pitchFamily="34" charset="0"/>
              <a:buChar char="•"/>
            </a:pPr>
            <a:r>
              <a:rPr lang="de-CH" sz="1800" i="1" dirty="0">
                <a:solidFill>
                  <a:schemeClr val="tx1"/>
                </a:solidFill>
              </a:rPr>
              <a:t>Sofortige</a:t>
            </a:r>
            <a:r>
              <a:rPr lang="de-CH" sz="1800" dirty="0">
                <a:solidFill>
                  <a:schemeClr val="tx1"/>
                </a:solidFill>
              </a:rPr>
              <a:t> Rügepflicht an Verkäufer (Art. 201 Abs. 1 OR) – nach BGer innert weniger Tage</a:t>
            </a:r>
          </a:p>
          <a:p>
            <a:pPr marL="742950" lvl="1" indent="-285750">
              <a:spcBef>
                <a:spcPts val="400"/>
              </a:spcBef>
              <a:buFont typeface="Arial" panose="020B0604020202020204" pitchFamily="34" charset="0"/>
              <a:buChar char="•"/>
            </a:pPr>
            <a:r>
              <a:rPr lang="de-CH" sz="1800" dirty="0">
                <a:solidFill>
                  <a:schemeClr val="tx1"/>
                </a:solidFill>
              </a:rPr>
              <a:t>Bei versteckten Mängeln sofort nach Entdeckung Meldung an </a:t>
            </a:r>
            <a:r>
              <a:rPr lang="de-CH" sz="1800" dirty="0"/>
              <a:t>V</a:t>
            </a:r>
            <a:r>
              <a:rPr lang="de-CH" sz="1800" dirty="0">
                <a:solidFill>
                  <a:schemeClr val="tx1"/>
                </a:solidFill>
              </a:rPr>
              <a:t>erkäufer (Art. 201 Abs. 3 OR)</a:t>
            </a:r>
          </a:p>
          <a:p>
            <a:pPr marL="742950" lvl="1" indent="-285750">
              <a:spcBef>
                <a:spcPts val="400"/>
              </a:spcBef>
              <a:buFont typeface="Arial" panose="020B0604020202020204" pitchFamily="34" charset="0"/>
              <a:buChar char="•"/>
            </a:pPr>
            <a:endParaRPr lang="de-CH" sz="1800" dirty="0"/>
          </a:p>
          <a:p>
            <a:pPr lvl="1">
              <a:spcBef>
                <a:spcPts val="400"/>
              </a:spcBef>
            </a:pPr>
            <a:r>
              <a:rPr lang="de-CH" sz="1600" dirty="0">
                <a:effectLst/>
                <a:latin typeface="Arial" panose="020B0604020202020204" pitchFamily="34" charset="0"/>
                <a:ea typeface="Calibri" panose="020F0502020204030204" pitchFamily="34" charset="0"/>
              </a:rPr>
              <a:t>Hinweis: Im Vorentwurf </a:t>
            </a:r>
            <a:r>
              <a:rPr lang="de-CH" sz="1600" b="1" dirty="0">
                <a:effectLst/>
                <a:latin typeface="Arial" panose="020B0604020202020204" pitchFamily="34" charset="0"/>
                <a:ea typeface="Calibri" panose="020F0502020204030204" pitchFamily="34" charset="0"/>
              </a:rPr>
              <a:t>zur Revision des Rechts über die Baumängel </a:t>
            </a:r>
            <a:r>
              <a:rPr lang="de-CH" sz="1600" dirty="0">
                <a:effectLst/>
                <a:latin typeface="Arial" panose="020B0604020202020204" pitchFamily="34" charset="0"/>
                <a:ea typeface="Calibri" panose="020F0502020204030204" pitchFamily="34" charset="0"/>
              </a:rPr>
              <a:t>vom 19. August 2020 wurde vorgeschlagen, die Rügefrist für Baumängel auf 60 Tage zu verlängern, da die momentane Praxis nicht praktikabel sei. Diese neue Fristenregelung soll nicht nur für Werkverträge, sondern auch für Grundstückkäufe Anwendung finden.</a:t>
            </a:r>
          </a:p>
          <a:p>
            <a:pPr marL="742950" lvl="1" indent="-285750">
              <a:spcBef>
                <a:spcPts val="400"/>
              </a:spcBef>
              <a:buFont typeface="Arial" panose="020B0604020202020204" pitchFamily="34" charset="0"/>
              <a:buChar char="•"/>
            </a:pPr>
            <a:endParaRPr lang="de-CH" sz="1800" dirty="0">
              <a:solidFill>
                <a:schemeClr val="tx1"/>
              </a:solidFill>
            </a:endParaRPr>
          </a:p>
        </p:txBody>
      </p:sp>
      <p:graphicFrame>
        <p:nvGraphicFramePr>
          <p:cNvPr id="8" name="Tabelle 7">
            <a:extLst>
              <a:ext uri="{FF2B5EF4-FFF2-40B4-BE49-F238E27FC236}">
                <a16:creationId xmlns:a16="http://schemas.microsoft.com/office/drawing/2014/main" id="{A356EFA7-A563-9CE4-1796-7C641BBECD14}"/>
              </a:ext>
            </a:extLst>
          </p:cNvPr>
          <p:cNvGraphicFramePr>
            <a:graphicFrameLocks noGrp="1"/>
          </p:cNvGraphicFramePr>
          <p:nvPr>
            <p:extLst>
              <p:ext uri="{D42A27DB-BD31-4B8C-83A1-F6EECF244321}">
                <p14:modId xmlns:p14="http://schemas.microsoft.com/office/powerpoint/2010/main" val="467185594"/>
              </p:ext>
            </p:extLst>
          </p:nvPr>
        </p:nvGraphicFramePr>
        <p:xfrm>
          <a:off x="983432" y="2006293"/>
          <a:ext cx="10369550" cy="1783080"/>
        </p:xfrm>
        <a:graphic>
          <a:graphicData uri="http://schemas.openxmlformats.org/drawingml/2006/table">
            <a:tbl>
              <a:tblPr firstRow="1" bandRow="1">
                <a:tableStyleId>{5C22544A-7EE6-4342-B048-85BDC9FD1C3A}</a:tableStyleId>
              </a:tblPr>
              <a:tblGrid>
                <a:gridCol w="2664495">
                  <a:extLst>
                    <a:ext uri="{9D8B030D-6E8A-4147-A177-3AD203B41FA5}">
                      <a16:colId xmlns:a16="http://schemas.microsoft.com/office/drawing/2014/main" val="20000"/>
                    </a:ext>
                  </a:extLst>
                </a:gridCol>
                <a:gridCol w="7705055">
                  <a:extLst>
                    <a:ext uri="{9D8B030D-6E8A-4147-A177-3AD203B41FA5}">
                      <a16:colId xmlns:a16="http://schemas.microsoft.com/office/drawing/2014/main" val="20001"/>
                    </a:ext>
                  </a:extLst>
                </a:gridCol>
              </a:tblGrid>
              <a:tr h="151216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CH" sz="1200" b="0" dirty="0">
                          <a:solidFill>
                            <a:schemeClr val="tx1"/>
                          </a:solidFill>
                        </a:rPr>
                        <a:t>4.</a:t>
                      </a:r>
                      <a:r>
                        <a:rPr lang="de-CH" sz="1200" b="0" baseline="0" dirty="0">
                          <a:solidFill>
                            <a:schemeClr val="tx1"/>
                          </a:solidFill>
                        </a:rPr>
                        <a:t> Mängelrüge</a:t>
                      </a:r>
                      <a:br>
                        <a:rPr lang="de-CH" sz="1200" b="0" baseline="0" dirty="0">
                          <a:solidFill>
                            <a:schemeClr val="tx1"/>
                          </a:solidFill>
                        </a:rPr>
                      </a:br>
                      <a:r>
                        <a:rPr lang="de-CH" sz="1200" b="0" baseline="0" dirty="0">
                          <a:solidFill>
                            <a:schemeClr val="tx1"/>
                          </a:solidFill>
                        </a:rPr>
                        <a:t>a. Im Allgemeinen</a:t>
                      </a:r>
                      <a:endParaRPr lang="de-CH" sz="1200" b="0" dirty="0">
                        <a:solidFill>
                          <a:schemeClr val="tx1"/>
                        </a:solidFill>
                      </a:endParaRPr>
                    </a:p>
                  </a:txBody>
                  <a:tcPr>
                    <a:solidFill>
                      <a:schemeClr val="accent1">
                        <a:lumMod val="40000"/>
                        <a:lumOff val="60000"/>
                      </a:schemeClr>
                    </a:solidFill>
                  </a:tcPr>
                </a:tc>
                <a:tc>
                  <a:txBody>
                    <a:bodyPr/>
                    <a:lstStyle/>
                    <a:p>
                      <a:pPr>
                        <a:spcBef>
                          <a:spcPts val="600"/>
                        </a:spcBef>
                      </a:pPr>
                      <a:r>
                        <a:rPr lang="de-CH" sz="1200" b="0" dirty="0">
                          <a:solidFill>
                            <a:schemeClr val="tx1"/>
                          </a:solidFill>
                        </a:rPr>
                        <a:t>Art. 201 </a:t>
                      </a:r>
                      <a:r>
                        <a:rPr lang="de-CH" sz="1200" b="0" baseline="0" dirty="0">
                          <a:solidFill>
                            <a:schemeClr val="tx1"/>
                          </a:solidFill>
                        </a:rPr>
                        <a:t>OR</a:t>
                      </a:r>
                      <a:endParaRPr lang="de-CH" sz="1200" b="0" dirty="0">
                        <a:solidFill>
                          <a:schemeClr val="tx1"/>
                        </a:solidFill>
                      </a:endParaRPr>
                    </a:p>
                    <a:p>
                      <a:pPr>
                        <a:spcBef>
                          <a:spcPts val="600"/>
                        </a:spcBef>
                      </a:pPr>
                      <a:r>
                        <a:rPr lang="de-CH" sz="1200" b="0" baseline="30000" dirty="0">
                          <a:solidFill>
                            <a:schemeClr val="tx1"/>
                          </a:solidFill>
                        </a:rPr>
                        <a:t>1</a:t>
                      </a:r>
                      <a:r>
                        <a:rPr lang="de-CH" sz="1200" b="0" dirty="0">
                          <a:solidFill>
                            <a:schemeClr val="tx1"/>
                          </a:solidFill>
                        </a:rPr>
                        <a:t> </a:t>
                      </a:r>
                      <a:r>
                        <a:rPr lang="de-DE" sz="1200" b="0" dirty="0">
                          <a:solidFill>
                            <a:schemeClr val="tx1"/>
                          </a:solidFill>
                        </a:rPr>
                        <a:t>Der Käufer soll, sobald es nach dem üblichen Geschäftsgange tunlich ist, die Beschaffenheit der empfangenen Sache prüfen und, falls sich Mängel ergeben, für die der Verkäufer Gewähr zu leisten hat, diesem sofort Anzeige machen.</a:t>
                      </a:r>
                    </a:p>
                    <a:p>
                      <a:pPr>
                        <a:spcBef>
                          <a:spcPts val="600"/>
                        </a:spcBef>
                      </a:pPr>
                      <a:r>
                        <a:rPr lang="de-CH" sz="1200" b="0" baseline="30000" dirty="0">
                          <a:solidFill>
                            <a:schemeClr val="tx1"/>
                          </a:solidFill>
                        </a:rPr>
                        <a:t>2</a:t>
                      </a:r>
                      <a:r>
                        <a:rPr lang="de-CH" sz="1200" b="0" dirty="0">
                          <a:solidFill>
                            <a:schemeClr val="tx1"/>
                          </a:solidFill>
                        </a:rPr>
                        <a:t> </a:t>
                      </a:r>
                      <a:r>
                        <a:rPr lang="de-DE" sz="1200" b="0" dirty="0">
                          <a:solidFill>
                            <a:schemeClr val="tx1"/>
                          </a:solidFill>
                        </a:rPr>
                        <a:t>Versäumt dieses der Käufer, so gilt die gekaufte Sache als genehmigt, soweit es sich nicht um Mängel handelt, die bei der </a:t>
                      </a:r>
                      <a:r>
                        <a:rPr lang="de-CH" sz="1200" b="0" noProof="0" dirty="0">
                          <a:solidFill>
                            <a:schemeClr val="tx1"/>
                          </a:solidFill>
                        </a:rPr>
                        <a:t>übungsgemässen</a:t>
                      </a:r>
                      <a:r>
                        <a:rPr lang="de-DE" sz="1200" b="0" dirty="0">
                          <a:solidFill>
                            <a:schemeClr val="tx1"/>
                          </a:solidFill>
                        </a:rPr>
                        <a:t> Untersuchung nicht erkennbar waren.</a:t>
                      </a:r>
                    </a:p>
                    <a:p>
                      <a:pPr marL="0" marR="0" lvl="0" indent="0" algn="l" defTabSz="457200" rtl="0" eaLnBrk="1" fontAlgn="auto" latinLnBrk="0" hangingPunct="1">
                        <a:lnSpc>
                          <a:spcPct val="100000"/>
                        </a:lnSpc>
                        <a:spcBef>
                          <a:spcPts val="600"/>
                        </a:spcBef>
                        <a:spcAft>
                          <a:spcPts val="0"/>
                        </a:spcAft>
                        <a:buClrTx/>
                        <a:buSzTx/>
                        <a:buFontTx/>
                        <a:buNone/>
                        <a:tabLst/>
                        <a:defRPr/>
                      </a:pPr>
                      <a:r>
                        <a:rPr lang="de-CH" sz="1200" b="0" baseline="30000" dirty="0">
                          <a:solidFill>
                            <a:schemeClr val="tx1"/>
                          </a:solidFill>
                        </a:rPr>
                        <a:t>3</a:t>
                      </a:r>
                      <a:r>
                        <a:rPr lang="de-CH" sz="1200" b="0" dirty="0">
                          <a:solidFill>
                            <a:schemeClr val="tx1"/>
                          </a:solidFill>
                        </a:rPr>
                        <a:t> </a:t>
                      </a:r>
                      <a:r>
                        <a:rPr lang="de-DE" sz="1200" b="0" dirty="0">
                          <a:solidFill>
                            <a:schemeClr val="tx1"/>
                          </a:solidFill>
                        </a:rPr>
                        <a:t>Ergeben sich später solche Mängel, so muss die Anzeige sofort nach der Entdeckung erfolgen, widrigenfalls die Sache auch rücksichtlich dieser Mängel als genehmigt gilt.</a:t>
                      </a:r>
                    </a:p>
                  </a:txBody>
                  <a:tcP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748693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de-CH"/>
              <a:t>Seite </a:t>
            </a:r>
            <a:fld id="{1C5791B1-6579-0B4D-B06F-613121D36EDE}" type="slidenum">
              <a:rPr lang="de-CH" smtClean="0"/>
              <a:pPr/>
              <a:t>15</a:t>
            </a:fld>
            <a:endParaRPr lang="de-CH" dirty="0"/>
          </a:p>
        </p:txBody>
      </p:sp>
      <p:sp>
        <p:nvSpPr>
          <p:cNvPr id="3" name="ZoneTexte 2">
            <a:extLst>
              <a:ext uri="{FF2B5EF4-FFF2-40B4-BE49-F238E27FC236}">
                <a16:creationId xmlns:a16="http://schemas.microsoft.com/office/drawing/2014/main" id="{63ED2820-6B8F-4541-A5BE-E47D277BECE9}"/>
              </a:ext>
            </a:extLst>
          </p:cNvPr>
          <p:cNvSpPr txBox="1"/>
          <p:nvPr/>
        </p:nvSpPr>
        <p:spPr>
          <a:xfrm>
            <a:off x="846004" y="1484784"/>
            <a:ext cx="8778388" cy="3139321"/>
          </a:xfrm>
          <a:prstGeom prst="rect">
            <a:avLst/>
          </a:prstGeom>
          <a:noFill/>
        </p:spPr>
        <p:txBody>
          <a:bodyPr wrap="square" rtlCol="0">
            <a:spAutoFit/>
          </a:bodyPr>
          <a:lstStyle/>
          <a:p>
            <a:r>
              <a:rPr lang="fr-FR" sz="2200" b="1" dirty="0" err="1"/>
              <a:t>BGer</a:t>
            </a:r>
            <a:r>
              <a:rPr lang="fr-FR" sz="2200" b="1" dirty="0"/>
              <a:t>. 4A_261/2020, E. 7.2.1</a:t>
            </a:r>
            <a:endParaRPr lang="fr-FR" sz="2200" b="1" dirty="0">
              <a:solidFill>
                <a:schemeClr val="tx1"/>
              </a:solidFill>
            </a:endParaRPr>
          </a:p>
          <a:p>
            <a:endParaRPr lang="fr-FR" sz="1800" b="1" dirty="0"/>
          </a:p>
          <a:p>
            <a:pPr marL="11113" lvl="1">
              <a:spcBef>
                <a:spcPts val="0"/>
              </a:spcBef>
            </a:pPr>
            <a:r>
              <a:rPr lang="fr-FR" sz="2000" dirty="0"/>
              <a:t>"Il y a </a:t>
            </a:r>
            <a:r>
              <a:rPr lang="fr-FR" sz="2000" b="1" dirty="0"/>
              <a:t>découverte d’un défaut lorsque </a:t>
            </a:r>
            <a:r>
              <a:rPr lang="fr-FR" sz="2000" dirty="0"/>
              <a:t>l’acheteur peut constater indubitablement son existence de manière à pouvoir formuler une réclamation suffisamment motivée. Cela suppose que l’acheteur puisse en </a:t>
            </a:r>
            <a:r>
              <a:rPr lang="fr-FR" sz="2000" b="1" dirty="0"/>
              <a:t>déterminer le genre et en mesurer l’étendue</a:t>
            </a:r>
            <a:r>
              <a:rPr lang="fr-FR" sz="2000" dirty="0"/>
              <a:t>; tel n’est pas le cas dès l’apparition des premiers signes de défauts évolutifs dans leur étendue ou leur gravité, car cela amènerait l’acheteur à signaler n’importe quelle bagatelle pour éviter d’être déchu de ses droits </a:t>
            </a:r>
            <a:r>
              <a:rPr lang="fr-FR" sz="1800" dirty="0">
                <a:effectLst/>
                <a:latin typeface="Times New Roman" panose="02020603050405020304" pitchFamily="18" charset="0"/>
                <a:ea typeface="Times New Roman" panose="02020603050405020304" pitchFamily="18" charset="0"/>
              </a:rPr>
              <a:t>[…]</a:t>
            </a:r>
            <a:r>
              <a:rPr lang="fr-FR" sz="2000" dirty="0"/>
              <a:t>"</a:t>
            </a:r>
          </a:p>
          <a:p>
            <a:endParaRPr lang="fr-FR" sz="1800" b="1" dirty="0">
              <a:solidFill>
                <a:schemeClr val="tx1"/>
              </a:solidFill>
            </a:endParaRPr>
          </a:p>
        </p:txBody>
      </p:sp>
    </p:spTree>
    <p:extLst>
      <p:ext uri="{BB962C8B-B14F-4D97-AF65-F5344CB8AC3E}">
        <p14:creationId xmlns:p14="http://schemas.microsoft.com/office/powerpoint/2010/main" val="1155347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de-CH"/>
              <a:t>Seite </a:t>
            </a:r>
            <a:fld id="{1C5791B1-6579-0B4D-B06F-613121D36EDE}" type="slidenum">
              <a:rPr lang="de-CH" smtClean="0"/>
              <a:pPr/>
              <a:t>16</a:t>
            </a:fld>
            <a:endParaRPr lang="de-CH" dirty="0"/>
          </a:p>
        </p:txBody>
      </p:sp>
      <p:sp>
        <p:nvSpPr>
          <p:cNvPr id="3" name="ZoneTexte 2">
            <a:extLst>
              <a:ext uri="{FF2B5EF4-FFF2-40B4-BE49-F238E27FC236}">
                <a16:creationId xmlns:a16="http://schemas.microsoft.com/office/drawing/2014/main" id="{63ED2820-6B8F-4541-A5BE-E47D277BECE9}"/>
              </a:ext>
            </a:extLst>
          </p:cNvPr>
          <p:cNvSpPr txBox="1"/>
          <p:nvPr/>
        </p:nvSpPr>
        <p:spPr>
          <a:xfrm>
            <a:off x="846004" y="1484784"/>
            <a:ext cx="8778388" cy="4062651"/>
          </a:xfrm>
          <a:prstGeom prst="rect">
            <a:avLst/>
          </a:prstGeom>
          <a:noFill/>
        </p:spPr>
        <p:txBody>
          <a:bodyPr wrap="square" rtlCol="0">
            <a:spAutoFit/>
          </a:bodyPr>
          <a:lstStyle/>
          <a:p>
            <a:r>
              <a:rPr lang="fr-CH" sz="2200" b="1" dirty="0" err="1"/>
              <a:t>BGer</a:t>
            </a:r>
            <a:r>
              <a:rPr lang="fr-CH" sz="2200" b="1" dirty="0"/>
              <a:t>. 4A_261/2020, E. 7.2.1</a:t>
            </a:r>
            <a:endParaRPr lang="fr-CH" sz="2200" b="1" dirty="0">
              <a:solidFill>
                <a:schemeClr val="tx1"/>
              </a:solidFill>
            </a:endParaRPr>
          </a:p>
          <a:p>
            <a:endParaRPr lang="fr-CH" sz="1800" b="1" dirty="0"/>
          </a:p>
          <a:p>
            <a:pPr marL="11113" lvl="1">
              <a:spcBef>
                <a:spcPts val="0"/>
              </a:spcBef>
            </a:pPr>
            <a:r>
              <a:rPr lang="fr-CH" sz="2000" dirty="0"/>
              <a:t>"La loi ne dit mot quant au contenu que doit revêtir </a:t>
            </a:r>
            <a:r>
              <a:rPr lang="fr-CH" sz="2000" b="1" dirty="0"/>
              <a:t>l’avis des défauts</a:t>
            </a:r>
            <a:r>
              <a:rPr lang="fr-CH" sz="2000" dirty="0"/>
              <a:t>. Selon la jurisprudence et la doctrine, il </a:t>
            </a:r>
            <a:r>
              <a:rPr lang="fr-CH" sz="2000" b="1" dirty="0"/>
              <a:t>doit énoncer précisément les défauts</a:t>
            </a:r>
            <a:r>
              <a:rPr lang="fr-CH" sz="2000" dirty="0"/>
              <a:t>, de façon à ce que </a:t>
            </a:r>
            <a:r>
              <a:rPr lang="fr-CH" sz="2000" b="1" dirty="0"/>
              <a:t>le vendeur puisse en mesurer le genre et l’étendue et décider comment se comporter par rapport à la responsabilité </a:t>
            </a:r>
            <a:r>
              <a:rPr lang="fr-CH" sz="2000" dirty="0"/>
              <a:t>mise en perspective. Il faut expliquer en quoi la chose vendue ne revêt pas les qualités promises ou attendues. L’acheteur doit faire comprendre qu’il tient la chose pour non conforme au contrat et tient le vendeur pour responsable. En revanche, il n’est pas tenu d’indiquer la cause du défaut, ni de spécifier lequel des droits à la garantie il entend exercer. Les circonstances concrètes sont déterminantes </a:t>
            </a:r>
            <a:r>
              <a:rPr lang="fr-CH" sz="1800" dirty="0">
                <a:effectLst/>
                <a:latin typeface="Times New Roman" panose="02020603050405020304" pitchFamily="18" charset="0"/>
                <a:ea typeface="Times New Roman" panose="02020603050405020304" pitchFamily="18" charset="0"/>
              </a:rPr>
              <a:t>[…]</a:t>
            </a:r>
            <a:r>
              <a:rPr lang="fr-CH" sz="2000" dirty="0"/>
              <a:t>"</a:t>
            </a:r>
          </a:p>
          <a:p>
            <a:endParaRPr lang="fr-CH" sz="1800" b="1" dirty="0">
              <a:solidFill>
                <a:schemeClr val="tx1"/>
              </a:solidFill>
            </a:endParaRPr>
          </a:p>
        </p:txBody>
      </p:sp>
    </p:spTree>
    <p:extLst>
      <p:ext uri="{BB962C8B-B14F-4D97-AF65-F5344CB8AC3E}">
        <p14:creationId xmlns:p14="http://schemas.microsoft.com/office/powerpoint/2010/main" val="40702791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de-CH"/>
              <a:t>Seite </a:t>
            </a:r>
            <a:fld id="{1C5791B1-6579-0B4D-B06F-613121D36EDE}" type="slidenum">
              <a:rPr lang="de-CH" smtClean="0"/>
              <a:pPr/>
              <a:t>17</a:t>
            </a:fld>
            <a:endParaRPr lang="de-CH" dirty="0"/>
          </a:p>
        </p:txBody>
      </p:sp>
      <p:sp>
        <p:nvSpPr>
          <p:cNvPr id="4" name="ZoneTexte 3">
            <a:extLst>
              <a:ext uri="{FF2B5EF4-FFF2-40B4-BE49-F238E27FC236}">
                <a16:creationId xmlns:a16="http://schemas.microsoft.com/office/drawing/2014/main" id="{EC76B65A-1CE1-4931-8F6F-66726819F12C}"/>
              </a:ext>
            </a:extLst>
          </p:cNvPr>
          <p:cNvSpPr txBox="1"/>
          <p:nvPr/>
        </p:nvSpPr>
        <p:spPr>
          <a:xfrm>
            <a:off x="911224" y="1339264"/>
            <a:ext cx="10369551" cy="400110"/>
          </a:xfrm>
          <a:prstGeom prst="rect">
            <a:avLst/>
          </a:prstGeom>
          <a:noFill/>
        </p:spPr>
        <p:txBody>
          <a:bodyPr wrap="square" rtlCol="0">
            <a:spAutoFit/>
          </a:bodyPr>
          <a:lstStyle/>
          <a:p>
            <a:r>
              <a:rPr lang="de-CH" sz="2000" b="1" dirty="0">
                <a:solidFill>
                  <a:schemeClr val="tx1"/>
                </a:solidFill>
              </a:rPr>
              <a:t>Anspruch auf Schadenersatz aus Sachgewährleistung</a:t>
            </a:r>
            <a:endParaRPr lang="de-CH" b="1" dirty="0">
              <a:solidFill>
                <a:schemeClr val="tx1"/>
              </a:solidFill>
            </a:endParaRPr>
          </a:p>
        </p:txBody>
      </p:sp>
      <p:sp>
        <p:nvSpPr>
          <p:cNvPr id="3" name="ZoneTexte 2">
            <a:extLst>
              <a:ext uri="{FF2B5EF4-FFF2-40B4-BE49-F238E27FC236}">
                <a16:creationId xmlns:a16="http://schemas.microsoft.com/office/drawing/2014/main" id="{50EB5A8E-1565-4447-C772-A8D4C1CD5A53}"/>
              </a:ext>
            </a:extLst>
          </p:cNvPr>
          <p:cNvSpPr txBox="1"/>
          <p:nvPr/>
        </p:nvSpPr>
        <p:spPr>
          <a:xfrm>
            <a:off x="911224" y="1889050"/>
            <a:ext cx="10657384" cy="3052118"/>
          </a:xfrm>
          <a:prstGeom prst="rect">
            <a:avLst/>
          </a:prstGeom>
          <a:noFill/>
        </p:spPr>
        <p:txBody>
          <a:bodyPr wrap="square" rtlCol="0">
            <a:spAutoFit/>
          </a:bodyPr>
          <a:lstStyle/>
          <a:p>
            <a:r>
              <a:rPr lang="de-DE" sz="1600" b="1" dirty="0"/>
              <a:t>Nichteintritt der Genehmigungsfiktion aufgrund absichtlicher Täuschung</a:t>
            </a:r>
            <a:r>
              <a:rPr lang="de-CH" sz="1600" b="1" dirty="0"/>
              <a:t> </a:t>
            </a:r>
            <a:r>
              <a:rPr lang="de-CH" sz="1600" b="1" dirty="0">
                <a:solidFill>
                  <a:schemeClr val="tx1"/>
                </a:solidFill>
              </a:rPr>
              <a:t>(Art. 203 OR)</a:t>
            </a:r>
          </a:p>
          <a:p>
            <a:pPr marL="742950" lvl="1" indent="-285750">
              <a:spcBef>
                <a:spcPts val="400"/>
              </a:spcBef>
              <a:buFont typeface="Arial" panose="020B0604020202020204" pitchFamily="34" charset="0"/>
              <a:buChar char="•"/>
            </a:pPr>
            <a:endParaRPr lang="de-CH" sz="1600" dirty="0"/>
          </a:p>
          <a:p>
            <a:pPr marL="742950" lvl="1" indent="-285750">
              <a:spcBef>
                <a:spcPts val="400"/>
              </a:spcBef>
              <a:buFont typeface="Arial" panose="020B0604020202020204" pitchFamily="34" charset="0"/>
              <a:buChar char="•"/>
            </a:pPr>
            <a:endParaRPr lang="de-CH" sz="1600" dirty="0"/>
          </a:p>
          <a:p>
            <a:pPr marL="742950" lvl="1" indent="-285750">
              <a:spcBef>
                <a:spcPts val="400"/>
              </a:spcBef>
              <a:buFont typeface="Arial" panose="020B0604020202020204" pitchFamily="34" charset="0"/>
              <a:buChar char="•"/>
            </a:pPr>
            <a:endParaRPr lang="de-CH" sz="1600" dirty="0"/>
          </a:p>
          <a:p>
            <a:pPr marL="742950" lvl="1" indent="-285750">
              <a:spcBef>
                <a:spcPts val="600"/>
              </a:spcBef>
              <a:buFont typeface="Arial" panose="020B0604020202020204" pitchFamily="34" charset="0"/>
              <a:buChar char="•"/>
            </a:pPr>
            <a:r>
              <a:rPr lang="de-CH" sz="1600" dirty="0"/>
              <a:t>Keine Beschränkung der Sachgewährleistung durch verspätete Mängelrüge bei arglistiger Täuschung</a:t>
            </a:r>
            <a:br>
              <a:rPr lang="de-CH" sz="1600" dirty="0"/>
            </a:br>
            <a:r>
              <a:rPr lang="de-CH" sz="1600" dirty="0"/>
              <a:t>des Verkäufers in Bezug auf die vorgebrachten Mängel</a:t>
            </a:r>
          </a:p>
          <a:p>
            <a:pPr marL="1200150" lvl="2" indent="-285750">
              <a:spcBef>
                <a:spcPts val="600"/>
              </a:spcBef>
              <a:buFont typeface="Courier New" panose="02070309020205020404" pitchFamily="49" charset="0"/>
              <a:buChar char="o"/>
            </a:pPr>
            <a:r>
              <a:rPr lang="de-CH" sz="1600" dirty="0">
                <a:solidFill>
                  <a:schemeClr val="tx1"/>
                </a:solidFill>
              </a:rPr>
              <a:t>Absichtliche </a:t>
            </a:r>
            <a:r>
              <a:rPr lang="de-CH" sz="1600" dirty="0"/>
              <a:t>T</a:t>
            </a:r>
            <a:r>
              <a:rPr lang="de-CH" sz="1600" dirty="0">
                <a:solidFill>
                  <a:schemeClr val="tx1"/>
                </a:solidFill>
              </a:rPr>
              <a:t>äuschung nach Art. 28 OR</a:t>
            </a:r>
          </a:p>
          <a:p>
            <a:pPr marL="1200150" lvl="2" indent="-285750">
              <a:spcBef>
                <a:spcPts val="600"/>
              </a:spcBef>
              <a:buFont typeface="Courier New" panose="02070309020205020404" pitchFamily="49" charset="0"/>
              <a:buChar char="o"/>
            </a:pPr>
            <a:r>
              <a:rPr lang="de-CH" sz="1600" dirty="0"/>
              <a:t>Nach BGer ist zumindest Kenntnis des Mangels seitens des Verkäufers erforderlich</a:t>
            </a:r>
            <a:endParaRPr lang="de-CH" sz="1600" dirty="0">
              <a:solidFill>
                <a:schemeClr val="tx1"/>
              </a:solidFill>
            </a:endParaRPr>
          </a:p>
          <a:p>
            <a:pPr>
              <a:spcBef>
                <a:spcPts val="400"/>
              </a:spcBef>
            </a:pPr>
            <a:endParaRPr lang="de-CH" sz="1600" b="1" dirty="0"/>
          </a:p>
          <a:p>
            <a:endParaRPr lang="de-CH" sz="2000" b="1" dirty="0">
              <a:solidFill>
                <a:schemeClr val="tx1"/>
              </a:solidFill>
            </a:endParaRPr>
          </a:p>
        </p:txBody>
      </p:sp>
      <p:graphicFrame>
        <p:nvGraphicFramePr>
          <p:cNvPr id="7" name="Tabelle 6">
            <a:extLst>
              <a:ext uri="{FF2B5EF4-FFF2-40B4-BE49-F238E27FC236}">
                <a16:creationId xmlns:a16="http://schemas.microsoft.com/office/drawing/2014/main" id="{5382B723-B9A3-8571-8886-81E0DC94E65D}"/>
              </a:ext>
            </a:extLst>
          </p:cNvPr>
          <p:cNvGraphicFramePr>
            <a:graphicFrameLocks noGrp="1"/>
          </p:cNvGraphicFramePr>
          <p:nvPr>
            <p:extLst>
              <p:ext uri="{D42A27DB-BD31-4B8C-83A1-F6EECF244321}">
                <p14:modId xmlns:p14="http://schemas.microsoft.com/office/powerpoint/2010/main" val="1760405302"/>
              </p:ext>
            </p:extLst>
          </p:nvPr>
        </p:nvGraphicFramePr>
        <p:xfrm>
          <a:off x="983432" y="2211908"/>
          <a:ext cx="10369550" cy="807720"/>
        </p:xfrm>
        <a:graphic>
          <a:graphicData uri="http://schemas.openxmlformats.org/drawingml/2006/table">
            <a:tbl>
              <a:tblPr firstRow="1" bandRow="1">
                <a:tableStyleId>{5C22544A-7EE6-4342-B048-85BDC9FD1C3A}</a:tableStyleId>
              </a:tblPr>
              <a:tblGrid>
                <a:gridCol w="2664495">
                  <a:extLst>
                    <a:ext uri="{9D8B030D-6E8A-4147-A177-3AD203B41FA5}">
                      <a16:colId xmlns:a16="http://schemas.microsoft.com/office/drawing/2014/main" val="20000"/>
                    </a:ext>
                  </a:extLst>
                </a:gridCol>
                <a:gridCol w="7705055">
                  <a:extLst>
                    <a:ext uri="{9D8B030D-6E8A-4147-A177-3AD203B41FA5}">
                      <a16:colId xmlns:a16="http://schemas.microsoft.com/office/drawing/2014/main" val="20001"/>
                    </a:ext>
                  </a:extLst>
                </a:gridCol>
              </a:tblGrid>
              <a:tr h="734691">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CH" sz="1400" b="0" dirty="0">
                          <a:solidFill>
                            <a:schemeClr val="tx1"/>
                          </a:solidFill>
                        </a:rPr>
                        <a:t>5.</a:t>
                      </a:r>
                      <a:r>
                        <a:rPr lang="de-CH" sz="1400" b="0" baseline="0" dirty="0">
                          <a:solidFill>
                            <a:schemeClr val="tx1"/>
                          </a:solidFill>
                        </a:rPr>
                        <a:t> Absichtliche Täuschung</a:t>
                      </a:r>
                      <a:endParaRPr lang="de-CH" sz="1400" b="0" dirty="0">
                        <a:solidFill>
                          <a:schemeClr val="tx1"/>
                        </a:solidFill>
                      </a:endParaRPr>
                    </a:p>
                  </a:txBody>
                  <a:tcPr>
                    <a:solidFill>
                      <a:schemeClr val="accent1">
                        <a:lumMod val="40000"/>
                        <a:lumOff val="60000"/>
                      </a:schemeClr>
                    </a:solidFill>
                  </a:tcPr>
                </a:tc>
                <a:tc>
                  <a:txBody>
                    <a:bodyPr/>
                    <a:lstStyle/>
                    <a:p>
                      <a:pPr>
                        <a:spcBef>
                          <a:spcPts val="600"/>
                        </a:spcBef>
                      </a:pPr>
                      <a:r>
                        <a:rPr lang="de-CH" sz="1400" b="0" dirty="0">
                          <a:solidFill>
                            <a:schemeClr val="tx1"/>
                          </a:solidFill>
                        </a:rPr>
                        <a:t>Art. 203 </a:t>
                      </a:r>
                      <a:r>
                        <a:rPr lang="de-CH" sz="1400" b="0" baseline="0" dirty="0">
                          <a:solidFill>
                            <a:schemeClr val="tx1"/>
                          </a:solidFill>
                        </a:rPr>
                        <a:t>OR</a:t>
                      </a:r>
                      <a:endParaRPr lang="de-CH" sz="1400" b="0" dirty="0">
                        <a:solidFill>
                          <a:schemeClr val="tx1"/>
                        </a:solidFill>
                      </a:endParaRPr>
                    </a:p>
                    <a:p>
                      <a:pPr>
                        <a:spcBef>
                          <a:spcPts val="600"/>
                        </a:spcBef>
                      </a:pPr>
                      <a:r>
                        <a:rPr lang="de-DE" sz="1400" b="0" dirty="0">
                          <a:solidFill>
                            <a:schemeClr val="tx1"/>
                          </a:solidFill>
                        </a:rPr>
                        <a:t>Bei absichtlicher Täuschung des Käufers durch den Verkäufer findet eine Beschränkung der Gewährleistung wegen versäumter Anzeige nicht statt.</a:t>
                      </a:r>
                    </a:p>
                  </a:txBody>
                  <a:tcP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652206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de-CH"/>
              <a:t>Seite </a:t>
            </a:r>
            <a:fld id="{1C5791B1-6579-0B4D-B06F-613121D36EDE}" type="slidenum">
              <a:rPr lang="de-CH" smtClean="0"/>
              <a:pPr/>
              <a:t>18</a:t>
            </a:fld>
            <a:endParaRPr lang="de-CH" dirty="0"/>
          </a:p>
        </p:txBody>
      </p:sp>
      <p:sp>
        <p:nvSpPr>
          <p:cNvPr id="3" name="ZoneTexte 2">
            <a:extLst>
              <a:ext uri="{FF2B5EF4-FFF2-40B4-BE49-F238E27FC236}">
                <a16:creationId xmlns:a16="http://schemas.microsoft.com/office/drawing/2014/main" id="{63ED2820-6B8F-4541-A5BE-E47D277BECE9}"/>
              </a:ext>
            </a:extLst>
          </p:cNvPr>
          <p:cNvSpPr txBox="1"/>
          <p:nvPr/>
        </p:nvSpPr>
        <p:spPr>
          <a:xfrm>
            <a:off x="846004" y="1484784"/>
            <a:ext cx="8778388" cy="4985980"/>
          </a:xfrm>
          <a:prstGeom prst="rect">
            <a:avLst/>
          </a:prstGeom>
          <a:noFill/>
        </p:spPr>
        <p:txBody>
          <a:bodyPr wrap="square" rtlCol="0">
            <a:spAutoFit/>
          </a:bodyPr>
          <a:lstStyle/>
          <a:p>
            <a:r>
              <a:rPr lang="fr-CH" sz="2200" b="1" dirty="0" err="1"/>
              <a:t>BGer</a:t>
            </a:r>
            <a:r>
              <a:rPr lang="fr-CH" sz="2200" b="1" dirty="0"/>
              <a:t>. 4A_261/2020, E. 7.2.1</a:t>
            </a:r>
            <a:endParaRPr lang="fr-CH" sz="2200" b="1" dirty="0">
              <a:solidFill>
                <a:schemeClr val="tx1"/>
              </a:solidFill>
            </a:endParaRPr>
          </a:p>
          <a:p>
            <a:endParaRPr lang="fr-CH" sz="1800" b="1" dirty="0"/>
          </a:p>
          <a:p>
            <a:pPr marL="11113" lvl="1">
              <a:spcBef>
                <a:spcPts val="0"/>
              </a:spcBef>
            </a:pPr>
            <a:r>
              <a:rPr lang="fr-CH" sz="2000" dirty="0"/>
              <a:t>"Dans un cas particulier, le vendeur perd le droit de se prévaloir de la tardiveté de l’avis des défauts. </a:t>
            </a:r>
            <a:r>
              <a:rPr lang="fr-CH" sz="2000" b="1" dirty="0"/>
              <a:t>L'art. 203 CO </a:t>
            </a:r>
            <a:r>
              <a:rPr lang="fr-CH" sz="2000" dirty="0"/>
              <a:t>– sous la note marginale "effets du </a:t>
            </a:r>
            <a:r>
              <a:rPr lang="fr-CH" sz="2000" b="1" dirty="0"/>
              <a:t>dol du vendeur</a:t>
            </a:r>
            <a:r>
              <a:rPr lang="fr-CH" sz="2000" dirty="0"/>
              <a:t>" - énonce que "le vendeur qui a induit l’acheteur en erreur intentionnellement ne peut se prévaloir du fait que l’avis des défauts n’aurait pas eu lieu en temps utile." Sont visées non seulement les situations où le vendeur a dissuadé l’acheteur de vérifier la chose vendue et de donner l’avis des défauts, mais aussi les hypothèses de tromperies sur les défauts ou les qualités attendues; la fiction d’acceptation de l’ouvrage est alors inapplicable </a:t>
            </a:r>
            <a:r>
              <a:rPr lang="fr-CH" sz="2000" dirty="0">
                <a:effectLst/>
                <a:latin typeface="Times New Roman" panose="02020603050405020304" pitchFamily="18" charset="0"/>
                <a:ea typeface="Times New Roman" panose="02020603050405020304" pitchFamily="18" charset="0"/>
              </a:rPr>
              <a:t>[…]</a:t>
            </a:r>
            <a:r>
              <a:rPr lang="fr-CH" sz="2000" dirty="0"/>
              <a:t>. </a:t>
            </a:r>
          </a:p>
          <a:p>
            <a:pPr marL="11113" lvl="1">
              <a:spcBef>
                <a:spcPts val="0"/>
              </a:spcBef>
            </a:pPr>
            <a:br>
              <a:rPr lang="fr-CH" sz="2000" dirty="0"/>
            </a:br>
            <a:r>
              <a:rPr lang="fr-CH" sz="2000" dirty="0"/>
              <a:t>La notion de dol – commune aux art. 199, 203 et 210 al. 3 CO, nonobstant des appellations diverses </a:t>
            </a:r>
            <a:r>
              <a:rPr lang="fr-CH" sz="2000" dirty="0">
                <a:effectLst/>
                <a:latin typeface="Times New Roman" panose="02020603050405020304" pitchFamily="18" charset="0"/>
                <a:ea typeface="Times New Roman" panose="02020603050405020304" pitchFamily="18" charset="0"/>
              </a:rPr>
              <a:t>[…] </a:t>
            </a:r>
            <a:r>
              <a:rPr lang="fr-CH" sz="2000" dirty="0"/>
              <a:t>– implique que le </a:t>
            </a:r>
            <a:r>
              <a:rPr lang="fr-CH" sz="2000" b="1" dirty="0"/>
              <a:t>vendeur ait connaissance du défaut</a:t>
            </a:r>
            <a:r>
              <a:rPr lang="fr-CH" sz="2000" dirty="0"/>
              <a:t> </a:t>
            </a:r>
            <a:r>
              <a:rPr lang="fr-CH" sz="1800" dirty="0">
                <a:effectLst/>
                <a:latin typeface="Times New Roman" panose="02020603050405020304" pitchFamily="18" charset="0"/>
                <a:ea typeface="Times New Roman" panose="02020603050405020304" pitchFamily="18" charset="0"/>
              </a:rPr>
              <a:t>[…]</a:t>
            </a:r>
            <a:r>
              <a:rPr lang="fr-CH" sz="2000" dirty="0"/>
              <a:t>"</a:t>
            </a:r>
          </a:p>
          <a:p>
            <a:endParaRPr lang="fr-CH" sz="1800" b="1" dirty="0">
              <a:solidFill>
                <a:schemeClr val="tx1"/>
              </a:solidFill>
            </a:endParaRPr>
          </a:p>
        </p:txBody>
      </p:sp>
    </p:spTree>
    <p:extLst>
      <p:ext uri="{BB962C8B-B14F-4D97-AF65-F5344CB8AC3E}">
        <p14:creationId xmlns:p14="http://schemas.microsoft.com/office/powerpoint/2010/main" val="26557582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FBC01E-6BD2-42BC-88CF-C1CC067B973E}"/>
              </a:ext>
            </a:extLst>
          </p:cNvPr>
          <p:cNvSpPr>
            <a:spLocks noGrp="1"/>
          </p:cNvSpPr>
          <p:nvPr>
            <p:ph type="title"/>
          </p:nvPr>
        </p:nvSpPr>
        <p:spPr/>
        <p:txBody>
          <a:bodyPr/>
          <a:lstStyle/>
          <a:p>
            <a:r>
              <a:rPr lang="de-CH" dirty="0"/>
              <a:t>Zusammenfassung (</a:t>
            </a:r>
            <a:r>
              <a:rPr lang="en-US" dirty="0"/>
              <a:t>lessons learned</a:t>
            </a:r>
            <a:r>
              <a:rPr lang="de-CH" dirty="0"/>
              <a:t>) (1/2)</a:t>
            </a:r>
            <a:endParaRPr lang="fr-CH" dirty="0"/>
          </a:p>
        </p:txBody>
      </p:sp>
      <p:sp>
        <p:nvSpPr>
          <p:cNvPr id="3" name="Espace réservé du contenu 2">
            <a:extLst>
              <a:ext uri="{FF2B5EF4-FFF2-40B4-BE49-F238E27FC236}">
                <a16:creationId xmlns:a16="http://schemas.microsoft.com/office/drawing/2014/main" id="{37F381F4-D72C-4F42-A2F7-2BB5DF65E04B}"/>
              </a:ext>
            </a:extLst>
          </p:cNvPr>
          <p:cNvSpPr>
            <a:spLocks noGrp="1"/>
          </p:cNvSpPr>
          <p:nvPr>
            <p:ph idx="1"/>
          </p:nvPr>
        </p:nvSpPr>
        <p:spPr>
          <a:xfrm>
            <a:off x="911225" y="1916833"/>
            <a:ext cx="10801398" cy="4464496"/>
          </a:xfrm>
        </p:spPr>
        <p:txBody>
          <a:bodyPr/>
          <a:lstStyle/>
          <a:p>
            <a:pPr>
              <a:buFont typeface="Wingdings" panose="05000000000000000000" pitchFamily="2" charset="2"/>
              <a:buChar char="§"/>
            </a:pPr>
            <a:r>
              <a:rPr lang="de-CH" sz="1600" b="1" dirty="0">
                <a:solidFill>
                  <a:schemeClr val="tx1"/>
                </a:solidFill>
              </a:rPr>
              <a:t>Unterschiedliche Begründung von Vertretungsmacht bei juristischen </a:t>
            </a:r>
            <a:r>
              <a:rPr lang="de-CH" sz="1600" b="1" dirty="0"/>
              <a:t>P</a:t>
            </a:r>
            <a:r>
              <a:rPr lang="de-CH" sz="1600" b="1" dirty="0">
                <a:solidFill>
                  <a:schemeClr val="tx1"/>
                </a:solidFill>
              </a:rPr>
              <a:t>erson</a:t>
            </a:r>
          </a:p>
          <a:p>
            <a:pPr lvl="1">
              <a:buFont typeface="Arial" panose="020B0604020202020204" pitchFamily="34" charset="0"/>
              <a:buChar char="•"/>
            </a:pPr>
            <a:r>
              <a:rPr lang="de-CH" sz="1400" dirty="0">
                <a:solidFill>
                  <a:schemeClr val="tx1"/>
                </a:solidFill>
              </a:rPr>
              <a:t>Grundsätzlich Vertretung durch Organe (Art. 55 ZGB)</a:t>
            </a:r>
          </a:p>
          <a:p>
            <a:pPr lvl="1">
              <a:buFont typeface="Arial" panose="020B0604020202020204" pitchFamily="34" charset="0"/>
              <a:buChar char="•"/>
            </a:pPr>
            <a:r>
              <a:rPr lang="de-CH" sz="1400" dirty="0">
                <a:solidFill>
                  <a:schemeClr val="tx1"/>
                </a:solidFill>
              </a:rPr>
              <a:t>Handelsrechtliche Vollmachten (Art. 458 ff. OR): </a:t>
            </a:r>
          </a:p>
          <a:p>
            <a:pPr lvl="2">
              <a:buFont typeface="Courier New" panose="02070309020205020404" pitchFamily="49" charset="0"/>
              <a:buChar char="o"/>
            </a:pPr>
            <a:r>
              <a:rPr lang="de-CH" sz="1400" dirty="0"/>
              <a:t>Prokura als umfassendste Handelsvollmacht (Art. 458 ff. OR)</a:t>
            </a:r>
          </a:p>
          <a:p>
            <a:pPr lvl="3">
              <a:buFont typeface="Wingdings" panose="05000000000000000000" pitchFamily="2" charset="2"/>
              <a:buChar char="§"/>
            </a:pPr>
            <a:r>
              <a:rPr lang="de-CH" sz="1400" b="0" dirty="0">
                <a:solidFill>
                  <a:schemeClr val="tx1"/>
                </a:solidFill>
              </a:rPr>
              <a:t>Besondere Ermächtigung für Belastung und Veräusserung</a:t>
            </a:r>
            <a:r>
              <a:rPr lang="de-CH" sz="1400" dirty="0"/>
              <a:t> von Grundstücken (Art. 459 Abs. 2 OR)</a:t>
            </a:r>
            <a:endParaRPr lang="de-CH" sz="1400" b="0" dirty="0">
              <a:solidFill>
                <a:schemeClr val="tx1"/>
              </a:solidFill>
            </a:endParaRPr>
          </a:p>
          <a:p>
            <a:pPr lvl="2">
              <a:buFont typeface="Courier New" panose="02070309020205020404" pitchFamily="49" charset="0"/>
              <a:buChar char="o"/>
            </a:pPr>
            <a:r>
              <a:rPr lang="de-CH" sz="1400" dirty="0"/>
              <a:t>Handelsvollmacht: Spezialhandlungs- bzw. Generalhandlungsvollmacht (Art. 462 OR)</a:t>
            </a:r>
          </a:p>
          <a:p>
            <a:pPr lvl="1">
              <a:buFont typeface="Arial" panose="020B0604020202020204" pitchFamily="34" charset="0"/>
              <a:buChar char="•"/>
            </a:pPr>
            <a:r>
              <a:rPr lang="de-CH" sz="1400" dirty="0"/>
              <a:t>Stellvertretung bürgerlichen Rechts (Art. 32 ff.) auch für jur. Personen</a:t>
            </a:r>
          </a:p>
          <a:p>
            <a:pPr lvl="2">
              <a:buFont typeface="Courier New" panose="02070309020205020404" pitchFamily="49" charset="0"/>
              <a:buChar char="o"/>
            </a:pPr>
            <a:r>
              <a:rPr lang="de-CH" sz="1400" dirty="0"/>
              <a:t>Insb. Duldungs- und Anscheinsvollmacht zum Gutglaubensschutz Dritter im Rechtsverkehr</a:t>
            </a:r>
          </a:p>
          <a:p>
            <a:pPr marL="684000" lvl="2" indent="0">
              <a:buNone/>
            </a:pPr>
            <a:endParaRPr lang="de-CH" sz="700" dirty="0"/>
          </a:p>
          <a:p>
            <a:pPr>
              <a:buFont typeface="Wingdings" panose="05000000000000000000" pitchFamily="2" charset="2"/>
              <a:buChar char="§"/>
            </a:pPr>
            <a:r>
              <a:rPr lang="de-DE" sz="1600" b="1" dirty="0">
                <a:solidFill>
                  <a:schemeClr val="tx1"/>
                </a:solidFill>
              </a:rPr>
              <a:t>Vorvertrag (Art. 22 OR)</a:t>
            </a:r>
            <a:r>
              <a:rPr lang="de-DE" sz="1400" b="1" dirty="0">
                <a:solidFill>
                  <a:schemeClr val="tx1"/>
                </a:solidFill>
              </a:rPr>
              <a:t> </a:t>
            </a:r>
          </a:p>
          <a:p>
            <a:pPr lvl="1">
              <a:buFont typeface="Arial" panose="020B0604020202020204" pitchFamily="34" charset="0"/>
              <a:buChar char="•"/>
            </a:pPr>
            <a:r>
              <a:rPr lang="de-CH" sz="1400" dirty="0">
                <a:solidFill>
                  <a:schemeClr val="tx1"/>
                </a:solidFill>
              </a:rPr>
              <a:t>Formvorschriften richten sich nach den Vorschriften über die Form des zukünftigen </a:t>
            </a:r>
            <a:r>
              <a:rPr lang="de-CH" sz="1400" dirty="0"/>
              <a:t>V</a:t>
            </a:r>
            <a:r>
              <a:rPr lang="de-CH" sz="1400" dirty="0">
                <a:solidFill>
                  <a:schemeClr val="tx1"/>
                </a:solidFill>
              </a:rPr>
              <a:t>ertrags</a:t>
            </a:r>
          </a:p>
          <a:p>
            <a:pPr marL="342000" lvl="1" indent="0">
              <a:buNone/>
            </a:pPr>
            <a:endParaRPr lang="de-CH" sz="700" dirty="0">
              <a:solidFill>
                <a:schemeClr val="tx1"/>
              </a:solidFill>
            </a:endParaRPr>
          </a:p>
          <a:p>
            <a:pPr>
              <a:buFont typeface="Wingdings" panose="05000000000000000000" pitchFamily="2" charset="2"/>
              <a:buChar char="§"/>
            </a:pPr>
            <a:r>
              <a:rPr lang="de-CH" sz="1600" b="1" dirty="0">
                <a:solidFill>
                  <a:schemeClr val="tx1"/>
                </a:solidFill>
              </a:rPr>
              <a:t>Grundstückkaufvertrag (Art. 216 ff. OR)</a:t>
            </a:r>
          </a:p>
          <a:p>
            <a:pPr lvl="1">
              <a:buFont typeface="Arial" panose="020B0604020202020204" pitchFamily="34" charset="0"/>
              <a:buChar char="•"/>
            </a:pPr>
            <a:r>
              <a:rPr lang="de-DE" sz="1400" dirty="0">
                <a:solidFill>
                  <a:schemeClr val="tx1"/>
                </a:solidFill>
              </a:rPr>
              <a:t>Form der öffentlichen Beurkundung vorgeschrieben (Art. 216 Abs. 1 OR)</a:t>
            </a:r>
          </a:p>
        </p:txBody>
      </p:sp>
      <p:sp>
        <p:nvSpPr>
          <p:cNvPr id="6" name="Espace réservé du numéro de diapositive 5">
            <a:extLst>
              <a:ext uri="{FF2B5EF4-FFF2-40B4-BE49-F238E27FC236}">
                <a16:creationId xmlns:a16="http://schemas.microsoft.com/office/drawing/2014/main" id="{A1D0CDF5-55C1-42AD-AFB4-5762D731099E}"/>
              </a:ext>
            </a:extLst>
          </p:cNvPr>
          <p:cNvSpPr>
            <a:spLocks noGrp="1"/>
          </p:cNvSpPr>
          <p:nvPr>
            <p:ph type="sldNum" sz="quarter" idx="12"/>
          </p:nvPr>
        </p:nvSpPr>
        <p:spPr/>
        <p:txBody>
          <a:bodyPr/>
          <a:lstStyle/>
          <a:p>
            <a:r>
              <a:rPr lang="de-CH"/>
              <a:t>Seite </a:t>
            </a:r>
            <a:fld id="{1C5791B1-6579-0B4D-B06F-613121D36EDE}" type="slidenum">
              <a:rPr lang="de-CH" smtClean="0"/>
              <a:pPr/>
              <a:t>19</a:t>
            </a:fld>
            <a:endParaRPr lang="de-CH" dirty="0"/>
          </a:p>
        </p:txBody>
      </p:sp>
    </p:spTree>
    <p:extLst>
      <p:ext uri="{BB962C8B-B14F-4D97-AF65-F5344CB8AC3E}">
        <p14:creationId xmlns:p14="http://schemas.microsoft.com/office/powerpoint/2010/main" val="661525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de-CH" dirty="0"/>
              <a:t>Michael </a:t>
            </a:r>
            <a:r>
              <a:rPr lang="de-CH" dirty="0" err="1"/>
              <a:t>Hochstrasser</a:t>
            </a:r>
            <a:endParaRPr lang="de-CH" dirty="0"/>
          </a:p>
        </p:txBody>
      </p:sp>
      <p:sp>
        <p:nvSpPr>
          <p:cNvPr id="6" name="Foliennummernplatzhalter 5"/>
          <p:cNvSpPr>
            <a:spLocks noGrp="1"/>
          </p:cNvSpPr>
          <p:nvPr>
            <p:ph type="sldNum" sz="quarter" idx="12"/>
          </p:nvPr>
        </p:nvSpPr>
        <p:spPr/>
        <p:txBody>
          <a:bodyPr/>
          <a:lstStyle/>
          <a:p>
            <a:r>
              <a:rPr lang="de-CH"/>
              <a:t>Seite </a:t>
            </a:r>
            <a:fld id="{1C5791B1-6579-0B4D-B06F-613121D36EDE}" type="slidenum">
              <a:rPr lang="de-CH" smtClean="0"/>
              <a:pPr/>
              <a:t>2</a:t>
            </a:fld>
            <a:endParaRPr lang="de-CH" dirty="0"/>
          </a:p>
        </p:txBody>
      </p:sp>
      <p:sp>
        <p:nvSpPr>
          <p:cNvPr id="12" name="Titel 2">
            <a:extLst>
              <a:ext uri="{FF2B5EF4-FFF2-40B4-BE49-F238E27FC236}">
                <a16:creationId xmlns:a16="http://schemas.microsoft.com/office/drawing/2014/main" id="{2AD77B8F-F937-204B-98B0-F8EBD165FFA9}"/>
              </a:ext>
            </a:extLst>
          </p:cNvPr>
          <p:cNvSpPr>
            <a:spLocks noGrp="1"/>
          </p:cNvSpPr>
          <p:nvPr>
            <p:ph type="title"/>
          </p:nvPr>
        </p:nvSpPr>
        <p:spPr>
          <a:xfrm>
            <a:off x="911225" y="1412430"/>
            <a:ext cx="10369550" cy="792434"/>
          </a:xfrm>
        </p:spPr>
        <p:txBody>
          <a:bodyPr/>
          <a:lstStyle/>
          <a:p>
            <a:r>
              <a:rPr lang="de-DE" dirty="0"/>
              <a:t>Veranstaltungsdaten Gruppen 3 und 6</a:t>
            </a:r>
          </a:p>
        </p:txBody>
      </p:sp>
      <p:graphicFrame>
        <p:nvGraphicFramePr>
          <p:cNvPr id="13" name="Tabelle 12">
            <a:extLst>
              <a:ext uri="{FF2B5EF4-FFF2-40B4-BE49-F238E27FC236}">
                <a16:creationId xmlns:a16="http://schemas.microsoft.com/office/drawing/2014/main" id="{D8FD5114-FB7B-8E41-AF5D-9784C33C49B9}"/>
              </a:ext>
            </a:extLst>
          </p:cNvPr>
          <p:cNvGraphicFramePr>
            <a:graphicFrameLocks noGrp="1"/>
          </p:cNvGraphicFramePr>
          <p:nvPr>
            <p:extLst>
              <p:ext uri="{D42A27DB-BD31-4B8C-83A1-F6EECF244321}">
                <p14:modId xmlns:p14="http://schemas.microsoft.com/office/powerpoint/2010/main" val="2075757536"/>
              </p:ext>
            </p:extLst>
          </p:nvPr>
        </p:nvGraphicFramePr>
        <p:xfrm>
          <a:off x="911225" y="2168862"/>
          <a:ext cx="9217224" cy="3492386"/>
        </p:xfrm>
        <a:graphic>
          <a:graphicData uri="http://schemas.openxmlformats.org/drawingml/2006/table">
            <a:tbl>
              <a:tblPr>
                <a:tableStyleId>{5C22544A-7EE6-4342-B048-85BDC9FD1C3A}</a:tableStyleId>
              </a:tblPr>
              <a:tblGrid>
                <a:gridCol w="1493082">
                  <a:extLst>
                    <a:ext uri="{9D8B030D-6E8A-4147-A177-3AD203B41FA5}">
                      <a16:colId xmlns:a16="http://schemas.microsoft.com/office/drawing/2014/main" val="20000"/>
                    </a:ext>
                  </a:extLst>
                </a:gridCol>
                <a:gridCol w="973631">
                  <a:extLst>
                    <a:ext uri="{9D8B030D-6E8A-4147-A177-3AD203B41FA5}">
                      <a16:colId xmlns:a16="http://schemas.microsoft.com/office/drawing/2014/main" val="20001"/>
                    </a:ext>
                  </a:extLst>
                </a:gridCol>
                <a:gridCol w="6750511">
                  <a:extLst>
                    <a:ext uri="{9D8B030D-6E8A-4147-A177-3AD203B41FA5}">
                      <a16:colId xmlns:a16="http://schemas.microsoft.com/office/drawing/2014/main" val="20002"/>
                    </a:ext>
                  </a:extLst>
                </a:gridCol>
              </a:tblGrid>
              <a:tr h="468050">
                <a:tc>
                  <a:txBody>
                    <a:bodyPr/>
                    <a:lstStyle/>
                    <a:p>
                      <a:pPr marL="180000" algn="l">
                        <a:spcAft>
                          <a:spcPts val="0"/>
                        </a:spcAft>
                      </a:pPr>
                      <a:r>
                        <a:rPr lang="de-DE" sz="1800" dirty="0">
                          <a:effectLst/>
                          <a:latin typeface="Arial"/>
                          <a:ea typeface="Times"/>
                          <a:cs typeface="Arial"/>
                        </a:rPr>
                        <a:t>28.03.2024</a:t>
                      </a:r>
                      <a:endParaRPr lang="de-CH" sz="1800" dirty="0">
                        <a:effectLst/>
                        <a:latin typeface="Arial"/>
                        <a:ea typeface="Times"/>
                        <a:cs typeface="Arial"/>
                      </a:endParaRPr>
                    </a:p>
                  </a:txBody>
                  <a:tcPr marL="44451" marR="44451"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2">
                        <a:lumMod val="20000"/>
                        <a:lumOff val="80000"/>
                      </a:schemeClr>
                    </a:solidFill>
                  </a:tcPr>
                </a:tc>
                <a:tc>
                  <a:txBody>
                    <a:bodyPr/>
                    <a:lstStyle/>
                    <a:p>
                      <a:pPr marL="180000" algn="l">
                        <a:spcAft>
                          <a:spcPts val="0"/>
                        </a:spcAft>
                      </a:pPr>
                      <a:r>
                        <a:rPr lang="de-DE" sz="1800" dirty="0">
                          <a:effectLst/>
                          <a:latin typeface="Arial"/>
                          <a:cs typeface="Arial"/>
                        </a:rPr>
                        <a:t>Fall 1</a:t>
                      </a:r>
                      <a:endParaRPr lang="de-CH" sz="1800" dirty="0">
                        <a:effectLst/>
                        <a:latin typeface="Arial"/>
                        <a:ea typeface="Times"/>
                        <a:cs typeface="Arial"/>
                      </a:endParaRPr>
                    </a:p>
                  </a:txBody>
                  <a:tcPr marL="44451" marR="44451" marT="0" marB="0" anchor="ctr">
                    <a:lnT w="12700" cap="flat" cmpd="sng" algn="ctr">
                      <a:solidFill>
                        <a:schemeClr val="tx1"/>
                      </a:solidFill>
                      <a:prstDash val="solid"/>
                      <a:round/>
                      <a:headEnd type="none" w="med" len="med"/>
                      <a:tailEnd type="none" w="med" len="med"/>
                    </a:lnT>
                    <a:solidFill>
                      <a:schemeClr val="bg2">
                        <a:lumMod val="20000"/>
                        <a:lumOff val="80000"/>
                      </a:schemeClr>
                    </a:solidFill>
                  </a:tcPr>
                </a:tc>
                <a:tc>
                  <a:txBody>
                    <a:bodyPr/>
                    <a:lstStyle/>
                    <a:p>
                      <a:pPr marL="180000" algn="l" defTabSz="457189" rtl="0" eaLnBrk="1" latinLnBrk="0" hangingPunct="1">
                        <a:spcAft>
                          <a:spcPts val="0"/>
                        </a:spcAft>
                      </a:pPr>
                      <a:r>
                        <a:rPr lang="de-DE" sz="1800" kern="1200" dirty="0">
                          <a:solidFill>
                            <a:schemeClr val="dk1"/>
                          </a:solidFill>
                          <a:effectLst/>
                          <a:latin typeface="+mn-lt"/>
                          <a:ea typeface="+mn-ea"/>
                          <a:cs typeface="+mn-cs"/>
                        </a:rPr>
                        <a:t>Tina Huber-Purtschert</a:t>
                      </a:r>
                      <a:endParaRPr lang="de-CH" sz="1800" kern="1200" dirty="0">
                        <a:solidFill>
                          <a:schemeClr val="dk1"/>
                        </a:solidFill>
                        <a:effectLst/>
                        <a:latin typeface="+mn-lt"/>
                        <a:ea typeface="+mn-ea"/>
                        <a:cs typeface="+mn-cs"/>
                      </a:endParaRPr>
                    </a:p>
                  </a:txBody>
                  <a:tcPr marL="44451" marR="44451"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2">
                        <a:lumMod val="20000"/>
                        <a:lumOff val="80000"/>
                      </a:schemeClr>
                    </a:solidFill>
                  </a:tcPr>
                </a:tc>
                <a:extLst>
                  <a:ext uri="{0D108BD9-81ED-4DB2-BD59-A6C34878D82A}">
                    <a16:rowId xmlns:a16="http://schemas.microsoft.com/office/drawing/2014/main" val="10000"/>
                  </a:ext>
                </a:extLst>
              </a:tr>
              <a:tr h="432048">
                <a:tc>
                  <a:txBody>
                    <a:bodyPr/>
                    <a:lstStyle/>
                    <a:p>
                      <a:pPr marL="180000" algn="l" defTabSz="457189" rtl="0" eaLnBrk="1" latinLnBrk="0" hangingPunct="1">
                        <a:spcAft>
                          <a:spcPts val="0"/>
                        </a:spcAft>
                      </a:pPr>
                      <a:r>
                        <a:rPr lang="de-DE" sz="1800" kern="1200" dirty="0">
                          <a:solidFill>
                            <a:schemeClr val="dk1"/>
                          </a:solidFill>
                          <a:effectLst/>
                          <a:latin typeface="Arial"/>
                          <a:ea typeface="+mn-ea"/>
                          <a:cs typeface="Arial"/>
                        </a:rPr>
                        <a:t>11.04.2024</a:t>
                      </a:r>
                      <a:endParaRPr lang="de-CH" sz="1800" kern="1200" dirty="0">
                        <a:solidFill>
                          <a:schemeClr val="dk1"/>
                        </a:solidFill>
                        <a:effectLst/>
                        <a:latin typeface="Arial"/>
                        <a:ea typeface="+mn-ea"/>
                        <a:cs typeface="Arial"/>
                      </a:endParaRPr>
                    </a:p>
                  </a:txBody>
                  <a:tcPr marL="44451" marR="44451" marT="0" marB="0" anchor="ctr">
                    <a:lnL w="12700" cap="flat" cmpd="sng" algn="ctr">
                      <a:solidFill>
                        <a:schemeClr val="tx1"/>
                      </a:solidFill>
                      <a:prstDash val="solid"/>
                      <a:round/>
                      <a:headEnd type="none" w="med" len="med"/>
                      <a:tailEnd type="none" w="med" len="med"/>
                    </a:lnL>
                    <a:solidFill>
                      <a:srgbClr val="CCD4ED"/>
                    </a:solidFill>
                  </a:tcPr>
                </a:tc>
                <a:tc>
                  <a:txBody>
                    <a:bodyPr/>
                    <a:lstStyle/>
                    <a:p>
                      <a:pPr marL="180000" algn="l" defTabSz="457189" rtl="0" eaLnBrk="1" latinLnBrk="0" hangingPunct="1">
                        <a:spcAft>
                          <a:spcPts val="0"/>
                        </a:spcAft>
                      </a:pPr>
                      <a:r>
                        <a:rPr lang="de-DE" sz="1800" kern="1200" dirty="0">
                          <a:solidFill>
                            <a:schemeClr val="dk1"/>
                          </a:solidFill>
                          <a:effectLst/>
                          <a:latin typeface="Arial"/>
                          <a:ea typeface="+mn-ea"/>
                          <a:cs typeface="Arial"/>
                        </a:rPr>
                        <a:t>Fall 2</a:t>
                      </a:r>
                      <a:endParaRPr lang="de-CH" sz="1800" kern="1200" dirty="0">
                        <a:solidFill>
                          <a:schemeClr val="dk1"/>
                        </a:solidFill>
                        <a:effectLst/>
                        <a:latin typeface="Arial"/>
                        <a:ea typeface="+mn-ea"/>
                        <a:cs typeface="Arial"/>
                      </a:endParaRPr>
                    </a:p>
                  </a:txBody>
                  <a:tcPr marL="44451" marR="44451" marT="0" marB="0" anchor="ctr">
                    <a:solidFill>
                      <a:srgbClr val="CCD4ED"/>
                    </a:solidFill>
                  </a:tcPr>
                </a:tc>
                <a:tc>
                  <a:txBody>
                    <a:bodyPr/>
                    <a:lstStyle/>
                    <a:p>
                      <a:pPr marL="180000" marR="0" lvl="0" indent="0" algn="l" defTabSz="457189" rtl="0" eaLnBrk="1" fontAlgn="auto" latinLnBrk="0" hangingPunct="1">
                        <a:lnSpc>
                          <a:spcPct val="100000"/>
                        </a:lnSpc>
                        <a:spcBef>
                          <a:spcPts val="0"/>
                        </a:spcBef>
                        <a:spcAft>
                          <a:spcPts val="0"/>
                        </a:spcAft>
                        <a:buClrTx/>
                        <a:buSzTx/>
                        <a:buFontTx/>
                        <a:buNone/>
                        <a:tabLst/>
                        <a:defRPr/>
                      </a:pPr>
                      <a:r>
                        <a:rPr lang="de-DE" sz="1800" dirty="0">
                          <a:effectLst/>
                          <a:latin typeface="+mn-lt"/>
                          <a:cs typeface="+mn-cs"/>
                        </a:rPr>
                        <a:t>Michael Hochstrasser</a:t>
                      </a:r>
                      <a:endParaRPr lang="de-CH" sz="1800" dirty="0">
                        <a:effectLst/>
                        <a:latin typeface="+mn-lt"/>
                        <a:ea typeface="Times"/>
                        <a:cs typeface="+mn-cs"/>
                      </a:endParaRPr>
                    </a:p>
                  </a:txBody>
                  <a:tcPr marL="44451" marR="44451" marT="0" marB="0" anchor="ctr">
                    <a:lnR w="12700" cap="flat" cmpd="sng" algn="ctr">
                      <a:solidFill>
                        <a:schemeClr val="tx1"/>
                      </a:solidFill>
                      <a:prstDash val="solid"/>
                      <a:round/>
                      <a:headEnd type="none" w="med" len="med"/>
                      <a:tailEnd type="none" w="med" len="med"/>
                    </a:lnR>
                    <a:solidFill>
                      <a:srgbClr val="CCD4ED"/>
                    </a:solidFill>
                  </a:tcPr>
                </a:tc>
                <a:extLst>
                  <a:ext uri="{0D108BD9-81ED-4DB2-BD59-A6C34878D82A}">
                    <a16:rowId xmlns:a16="http://schemas.microsoft.com/office/drawing/2014/main" val="10001"/>
                  </a:ext>
                </a:extLst>
              </a:tr>
              <a:tr h="432048">
                <a:tc>
                  <a:txBody>
                    <a:bodyPr/>
                    <a:lstStyle/>
                    <a:p>
                      <a:pPr marL="180000" algn="l">
                        <a:spcAft>
                          <a:spcPts val="0"/>
                        </a:spcAft>
                      </a:pPr>
                      <a:r>
                        <a:rPr lang="de-DE" sz="1800" dirty="0">
                          <a:effectLst/>
                          <a:latin typeface="Arial"/>
                          <a:cs typeface="Arial"/>
                        </a:rPr>
                        <a:t>18.04.2024</a:t>
                      </a:r>
                    </a:p>
                  </a:txBody>
                  <a:tcPr marL="44451" marR="44451" marT="0" marB="0" anchor="ctr">
                    <a:lnL w="12700" cap="flat" cmpd="sng" algn="ctr">
                      <a:solidFill>
                        <a:schemeClr val="tx1"/>
                      </a:solidFill>
                      <a:prstDash val="solid"/>
                      <a:round/>
                      <a:headEnd type="none" w="med" len="med"/>
                      <a:tailEnd type="none" w="med" len="med"/>
                    </a:lnL>
                    <a:solidFill>
                      <a:schemeClr val="bg2">
                        <a:lumMod val="20000"/>
                        <a:lumOff val="80000"/>
                      </a:schemeClr>
                    </a:solidFill>
                  </a:tcPr>
                </a:tc>
                <a:tc>
                  <a:txBody>
                    <a:bodyPr/>
                    <a:lstStyle/>
                    <a:p>
                      <a:pPr marL="180000" algn="l">
                        <a:spcAft>
                          <a:spcPts val="0"/>
                        </a:spcAft>
                      </a:pPr>
                      <a:r>
                        <a:rPr lang="de-DE" sz="1800" dirty="0">
                          <a:effectLst/>
                          <a:latin typeface="Arial"/>
                          <a:cs typeface="Arial"/>
                        </a:rPr>
                        <a:t>Fall 3</a:t>
                      </a:r>
                      <a:endParaRPr lang="de-CH" sz="1800" dirty="0">
                        <a:effectLst/>
                        <a:latin typeface="Arial"/>
                        <a:ea typeface="Times"/>
                        <a:cs typeface="Arial"/>
                      </a:endParaRPr>
                    </a:p>
                  </a:txBody>
                  <a:tcPr marL="44451" marR="44451" marT="0" marB="0" anchor="ctr">
                    <a:solidFill>
                      <a:schemeClr val="bg2">
                        <a:lumMod val="20000"/>
                        <a:lumOff val="80000"/>
                      </a:schemeClr>
                    </a:solidFill>
                  </a:tcPr>
                </a:tc>
                <a:tc>
                  <a:txBody>
                    <a:bodyPr/>
                    <a:lstStyle/>
                    <a:p>
                      <a:pPr marL="180000" marR="0" lvl="0" indent="0" algn="l" defTabSz="457200" rtl="0" eaLnBrk="1" fontAlgn="auto" latinLnBrk="0" hangingPunct="1">
                        <a:lnSpc>
                          <a:spcPct val="100000"/>
                        </a:lnSpc>
                        <a:spcBef>
                          <a:spcPts val="0"/>
                        </a:spcBef>
                        <a:spcAft>
                          <a:spcPts val="0"/>
                        </a:spcAft>
                        <a:buClrTx/>
                        <a:buSzTx/>
                        <a:buFontTx/>
                        <a:buNone/>
                        <a:tabLst/>
                        <a:defRPr/>
                      </a:pPr>
                      <a:r>
                        <a:rPr lang="de-DE" sz="1800" kern="1200" dirty="0">
                          <a:solidFill>
                            <a:schemeClr val="dk1"/>
                          </a:solidFill>
                          <a:effectLst/>
                          <a:latin typeface="+mn-lt"/>
                          <a:ea typeface="+mn-ea"/>
                          <a:cs typeface="+mn-cs"/>
                        </a:rPr>
                        <a:t>Tina Huber-Purtschert</a:t>
                      </a:r>
                      <a:endParaRPr lang="de-CH" sz="1800" kern="1200" dirty="0">
                        <a:solidFill>
                          <a:schemeClr val="dk1"/>
                        </a:solidFill>
                        <a:effectLst/>
                        <a:latin typeface="+mn-lt"/>
                        <a:ea typeface="+mn-ea"/>
                        <a:cs typeface="+mn-cs"/>
                      </a:endParaRPr>
                    </a:p>
                  </a:txBody>
                  <a:tcPr marL="44451" marR="44451" marT="0" marB="0" anchor="ctr">
                    <a:lnR w="12700" cap="flat" cmpd="sng" algn="ctr">
                      <a:solidFill>
                        <a:schemeClr val="tx1"/>
                      </a:solidFill>
                      <a:prstDash val="solid"/>
                      <a:round/>
                      <a:headEnd type="none" w="med" len="med"/>
                      <a:tailEnd type="none" w="med" len="med"/>
                    </a:lnR>
                    <a:solidFill>
                      <a:schemeClr val="bg2">
                        <a:lumMod val="20000"/>
                        <a:lumOff val="80000"/>
                      </a:schemeClr>
                    </a:solidFill>
                  </a:tcPr>
                </a:tc>
                <a:extLst>
                  <a:ext uri="{0D108BD9-81ED-4DB2-BD59-A6C34878D82A}">
                    <a16:rowId xmlns:a16="http://schemas.microsoft.com/office/drawing/2014/main" val="10002"/>
                  </a:ext>
                </a:extLst>
              </a:tr>
              <a:tr h="432048">
                <a:tc>
                  <a:txBody>
                    <a:bodyPr/>
                    <a:lstStyle/>
                    <a:p>
                      <a:pPr marL="180000" algn="l" defTabSz="457189" rtl="0" eaLnBrk="1" latinLnBrk="0" hangingPunct="1">
                        <a:spcAft>
                          <a:spcPts val="0"/>
                        </a:spcAft>
                      </a:pPr>
                      <a:r>
                        <a:rPr lang="de-DE" sz="1800" kern="1200" dirty="0">
                          <a:solidFill>
                            <a:schemeClr val="dk1"/>
                          </a:solidFill>
                          <a:effectLst/>
                          <a:latin typeface="Arial"/>
                          <a:ea typeface="+mn-ea"/>
                          <a:cs typeface="Arial"/>
                        </a:rPr>
                        <a:t>02.05.2024</a:t>
                      </a:r>
                      <a:endParaRPr lang="de-CH" sz="1800" kern="1200" dirty="0">
                        <a:solidFill>
                          <a:schemeClr val="dk1"/>
                        </a:solidFill>
                        <a:effectLst/>
                        <a:latin typeface="Arial"/>
                        <a:ea typeface="+mn-ea"/>
                        <a:cs typeface="Arial"/>
                      </a:endParaRPr>
                    </a:p>
                  </a:txBody>
                  <a:tcPr marL="44451" marR="44451" marT="0" marB="0" anchor="ctr">
                    <a:lnL w="12700" cap="flat" cmpd="sng" algn="ctr">
                      <a:solidFill>
                        <a:schemeClr val="tx1"/>
                      </a:solidFill>
                      <a:prstDash val="solid"/>
                      <a:round/>
                      <a:headEnd type="none" w="med" len="med"/>
                      <a:tailEnd type="none" w="med" len="med"/>
                    </a:lnL>
                    <a:solidFill>
                      <a:srgbClr val="CCD4ED"/>
                    </a:solidFill>
                  </a:tcPr>
                </a:tc>
                <a:tc>
                  <a:txBody>
                    <a:bodyPr/>
                    <a:lstStyle/>
                    <a:p>
                      <a:pPr marL="180000" algn="l" defTabSz="457189" rtl="0" eaLnBrk="1" latinLnBrk="0" hangingPunct="1">
                        <a:spcAft>
                          <a:spcPts val="0"/>
                        </a:spcAft>
                      </a:pPr>
                      <a:r>
                        <a:rPr lang="de-DE" sz="1800" kern="1200" dirty="0">
                          <a:solidFill>
                            <a:schemeClr val="dk1"/>
                          </a:solidFill>
                          <a:effectLst/>
                          <a:latin typeface="Arial"/>
                          <a:ea typeface="+mn-ea"/>
                          <a:cs typeface="Arial"/>
                        </a:rPr>
                        <a:t>Fall 4</a:t>
                      </a:r>
                      <a:endParaRPr lang="de-CH" sz="1800" kern="1200" dirty="0">
                        <a:solidFill>
                          <a:schemeClr val="dk1"/>
                        </a:solidFill>
                        <a:effectLst/>
                        <a:latin typeface="Arial"/>
                        <a:ea typeface="+mn-ea"/>
                        <a:cs typeface="Arial"/>
                      </a:endParaRPr>
                    </a:p>
                  </a:txBody>
                  <a:tcPr marL="44451" marR="44451" marT="0" marB="0" anchor="ctr">
                    <a:solidFill>
                      <a:srgbClr val="CCD4ED"/>
                    </a:solidFill>
                  </a:tcPr>
                </a:tc>
                <a:tc>
                  <a:txBody>
                    <a:bodyPr/>
                    <a:lstStyle/>
                    <a:p>
                      <a:pPr marL="180000" marR="0" lvl="0" indent="0" algn="l" defTabSz="457189" rtl="0" eaLnBrk="1" fontAlgn="auto" latinLnBrk="0" hangingPunct="1">
                        <a:lnSpc>
                          <a:spcPct val="100000"/>
                        </a:lnSpc>
                        <a:spcBef>
                          <a:spcPts val="0"/>
                        </a:spcBef>
                        <a:spcAft>
                          <a:spcPts val="0"/>
                        </a:spcAft>
                        <a:buClrTx/>
                        <a:buSzTx/>
                        <a:buFontTx/>
                        <a:buNone/>
                        <a:tabLst/>
                        <a:defRPr/>
                      </a:pPr>
                      <a:r>
                        <a:rPr lang="de-DE" sz="1800" dirty="0">
                          <a:effectLst/>
                          <a:latin typeface="+mn-lt"/>
                          <a:cs typeface="+mn-cs"/>
                        </a:rPr>
                        <a:t>Michael Hochstrasser</a:t>
                      </a:r>
                      <a:endParaRPr lang="de-CH" sz="1800" dirty="0">
                        <a:effectLst/>
                        <a:latin typeface="+mn-lt"/>
                        <a:ea typeface="+mn-ea"/>
                        <a:cs typeface="+mn-cs"/>
                      </a:endParaRPr>
                    </a:p>
                  </a:txBody>
                  <a:tcPr marL="44451" marR="44451" marT="0" marB="0" anchor="ctr">
                    <a:lnR w="12700" cap="flat" cmpd="sng" algn="ctr">
                      <a:solidFill>
                        <a:schemeClr val="tx1"/>
                      </a:solidFill>
                      <a:prstDash val="solid"/>
                      <a:round/>
                      <a:headEnd type="none" w="med" len="med"/>
                      <a:tailEnd type="none" w="med" len="med"/>
                    </a:lnR>
                    <a:solidFill>
                      <a:srgbClr val="CCD4ED"/>
                    </a:solidFill>
                  </a:tcPr>
                </a:tc>
                <a:extLst>
                  <a:ext uri="{0D108BD9-81ED-4DB2-BD59-A6C34878D82A}">
                    <a16:rowId xmlns:a16="http://schemas.microsoft.com/office/drawing/2014/main" val="3771433562"/>
                  </a:ext>
                </a:extLst>
              </a:tr>
              <a:tr h="432048">
                <a:tc>
                  <a:txBody>
                    <a:bodyPr/>
                    <a:lstStyle/>
                    <a:p>
                      <a:pPr marL="180000" algn="l" defTabSz="457189" rtl="0" eaLnBrk="1" latinLnBrk="0" hangingPunct="1">
                        <a:spcAft>
                          <a:spcPts val="0"/>
                        </a:spcAft>
                      </a:pPr>
                      <a:r>
                        <a:rPr lang="de-CH" sz="1800" kern="1200" dirty="0">
                          <a:solidFill>
                            <a:schemeClr val="dk1"/>
                          </a:solidFill>
                          <a:effectLst/>
                          <a:latin typeface="Arial"/>
                          <a:ea typeface="+mn-ea"/>
                          <a:cs typeface="Arial"/>
                        </a:rPr>
                        <a:t>09.05.2024</a:t>
                      </a:r>
                    </a:p>
                  </a:txBody>
                  <a:tcPr marL="44451" marR="44451" marT="0" marB="0" anchor="ctr">
                    <a:lnL w="12700" cap="flat" cmpd="sng" algn="ctr">
                      <a:solidFill>
                        <a:schemeClr val="tx1"/>
                      </a:solidFill>
                      <a:prstDash val="solid"/>
                      <a:round/>
                      <a:headEnd type="none" w="med" len="med"/>
                      <a:tailEnd type="none" w="med" len="med"/>
                    </a:lnL>
                    <a:solidFill>
                      <a:srgbClr val="F1BFA9"/>
                    </a:solidFill>
                  </a:tcPr>
                </a:tc>
                <a:tc>
                  <a:txBody>
                    <a:bodyPr/>
                    <a:lstStyle/>
                    <a:p>
                      <a:pPr marL="180000" algn="l" defTabSz="457189" rtl="0" eaLnBrk="1" latinLnBrk="0" hangingPunct="1">
                        <a:spcAft>
                          <a:spcPts val="0"/>
                        </a:spcAft>
                      </a:pPr>
                      <a:endParaRPr lang="de-CH" sz="1800" kern="1200" dirty="0">
                        <a:solidFill>
                          <a:schemeClr val="dk1"/>
                        </a:solidFill>
                        <a:effectLst/>
                        <a:latin typeface="Arial"/>
                        <a:ea typeface="+mn-ea"/>
                        <a:cs typeface="Arial"/>
                      </a:endParaRPr>
                    </a:p>
                  </a:txBody>
                  <a:tcPr marL="44451" marR="44451" marT="0" marB="0" anchor="ctr">
                    <a:solidFill>
                      <a:srgbClr val="F1BFA9"/>
                    </a:solidFill>
                  </a:tcPr>
                </a:tc>
                <a:tc>
                  <a:txBody>
                    <a:bodyPr/>
                    <a:lstStyle/>
                    <a:p>
                      <a:pPr marL="180000" algn="l" defTabSz="457189" rtl="0" eaLnBrk="1" latinLnBrk="0" hangingPunct="1">
                        <a:spcAft>
                          <a:spcPts val="0"/>
                        </a:spcAft>
                      </a:pPr>
                      <a:r>
                        <a:rPr lang="de-CH" sz="1800" kern="1200" dirty="0">
                          <a:solidFill>
                            <a:schemeClr val="dk1"/>
                          </a:solidFill>
                          <a:effectLst/>
                          <a:latin typeface="Arial"/>
                          <a:ea typeface="+mn-ea"/>
                          <a:cs typeface="Arial"/>
                        </a:rPr>
                        <a:t>Auffahrt</a:t>
                      </a:r>
                    </a:p>
                  </a:txBody>
                  <a:tcPr marL="44451" marR="44451" marT="0" marB="0" anchor="ctr">
                    <a:lnR w="12700" cap="flat" cmpd="sng" algn="ctr">
                      <a:solidFill>
                        <a:schemeClr val="tx1"/>
                      </a:solidFill>
                      <a:prstDash val="solid"/>
                      <a:round/>
                      <a:headEnd type="none" w="med" len="med"/>
                      <a:tailEnd type="none" w="med" len="med"/>
                    </a:lnR>
                    <a:solidFill>
                      <a:srgbClr val="F1BFA9"/>
                    </a:solidFill>
                  </a:tcPr>
                </a:tc>
                <a:extLst>
                  <a:ext uri="{0D108BD9-81ED-4DB2-BD59-A6C34878D82A}">
                    <a16:rowId xmlns:a16="http://schemas.microsoft.com/office/drawing/2014/main" val="10003"/>
                  </a:ext>
                </a:extLst>
              </a:tr>
              <a:tr h="432048">
                <a:tc>
                  <a:txBody>
                    <a:bodyPr/>
                    <a:lstStyle/>
                    <a:p>
                      <a:pPr marL="180000" algn="l" defTabSz="457200" rtl="0" eaLnBrk="1" latinLnBrk="0" hangingPunct="1">
                        <a:spcAft>
                          <a:spcPts val="0"/>
                        </a:spcAft>
                      </a:pPr>
                      <a:r>
                        <a:rPr lang="de-DE" sz="1800" kern="1200" dirty="0">
                          <a:solidFill>
                            <a:schemeClr val="dk1"/>
                          </a:solidFill>
                          <a:effectLst/>
                          <a:latin typeface="Arial"/>
                          <a:ea typeface="+mn-ea"/>
                          <a:cs typeface="Arial"/>
                        </a:rPr>
                        <a:t>16.05.2024</a:t>
                      </a:r>
                      <a:endParaRPr lang="de-CH" sz="1800" kern="1200" dirty="0">
                        <a:solidFill>
                          <a:schemeClr val="dk1"/>
                        </a:solidFill>
                        <a:effectLst/>
                        <a:latin typeface="Arial"/>
                        <a:ea typeface="+mn-ea"/>
                        <a:cs typeface="Arial"/>
                      </a:endParaRPr>
                    </a:p>
                  </a:txBody>
                  <a:tcPr marL="44451" marR="44451" marT="0" marB="0" anchor="ctr">
                    <a:lnL w="12700" cap="flat" cmpd="sng" algn="ctr">
                      <a:solidFill>
                        <a:schemeClr val="tx1"/>
                      </a:solidFill>
                      <a:prstDash val="solid"/>
                      <a:round/>
                      <a:headEnd type="none" w="med" len="med"/>
                      <a:tailEnd type="none" w="med" len="med"/>
                    </a:lnL>
                    <a:solidFill>
                      <a:schemeClr val="bg2">
                        <a:lumMod val="20000"/>
                        <a:lumOff val="80000"/>
                      </a:schemeClr>
                    </a:solidFill>
                  </a:tcPr>
                </a:tc>
                <a:tc>
                  <a:txBody>
                    <a:bodyPr/>
                    <a:lstStyle/>
                    <a:p>
                      <a:pPr marL="180000" algn="l" defTabSz="457200" rtl="0" eaLnBrk="1" latinLnBrk="0" hangingPunct="1">
                        <a:spcAft>
                          <a:spcPts val="0"/>
                        </a:spcAft>
                      </a:pPr>
                      <a:r>
                        <a:rPr lang="de-DE" sz="1800" kern="1200" dirty="0">
                          <a:solidFill>
                            <a:schemeClr val="dk1"/>
                          </a:solidFill>
                          <a:effectLst/>
                          <a:latin typeface="Arial"/>
                          <a:ea typeface="+mn-ea"/>
                          <a:cs typeface="Arial"/>
                        </a:rPr>
                        <a:t>Fall 5</a:t>
                      </a:r>
                      <a:endParaRPr lang="de-CH" sz="1800" kern="1200" dirty="0">
                        <a:solidFill>
                          <a:schemeClr val="dk1"/>
                        </a:solidFill>
                        <a:effectLst/>
                        <a:latin typeface="Arial"/>
                        <a:ea typeface="+mn-ea"/>
                        <a:cs typeface="Arial"/>
                      </a:endParaRPr>
                    </a:p>
                  </a:txBody>
                  <a:tcPr marL="44451" marR="44451" marT="0" marB="0" anchor="ctr">
                    <a:solidFill>
                      <a:schemeClr val="bg2">
                        <a:lumMod val="20000"/>
                        <a:lumOff val="80000"/>
                      </a:schemeClr>
                    </a:solidFill>
                  </a:tcPr>
                </a:tc>
                <a:tc>
                  <a:txBody>
                    <a:bodyPr/>
                    <a:lstStyle/>
                    <a:p>
                      <a:pPr marL="180000" algn="l" defTabSz="457189" rtl="0" eaLnBrk="1" latinLnBrk="0" hangingPunct="1">
                        <a:spcAft>
                          <a:spcPts val="0"/>
                        </a:spcAft>
                      </a:pPr>
                      <a:r>
                        <a:rPr lang="de-DE" sz="1800" kern="1200" dirty="0">
                          <a:solidFill>
                            <a:schemeClr val="dk1"/>
                          </a:solidFill>
                          <a:effectLst/>
                          <a:latin typeface="+mn-lt"/>
                          <a:ea typeface="+mn-ea"/>
                          <a:cs typeface="+mn-cs"/>
                        </a:rPr>
                        <a:t>Tina Huber-</a:t>
                      </a:r>
                      <a:r>
                        <a:rPr lang="de-DE" sz="1800" kern="1200" dirty="0" err="1">
                          <a:solidFill>
                            <a:schemeClr val="dk1"/>
                          </a:solidFill>
                          <a:effectLst/>
                          <a:latin typeface="+mn-lt"/>
                          <a:ea typeface="+mn-ea"/>
                          <a:cs typeface="+mn-cs"/>
                        </a:rPr>
                        <a:t>Purtschert</a:t>
                      </a:r>
                      <a:endParaRPr lang="de-CH" sz="1800" kern="1200" dirty="0">
                        <a:solidFill>
                          <a:schemeClr val="dk1"/>
                        </a:solidFill>
                        <a:effectLst/>
                        <a:latin typeface="+mn-lt"/>
                        <a:ea typeface="+mn-ea"/>
                        <a:cs typeface="+mn-cs"/>
                      </a:endParaRPr>
                    </a:p>
                  </a:txBody>
                  <a:tcPr marL="44451" marR="44451" marT="0" marB="0" anchor="ctr">
                    <a:lnR w="12700" cap="flat" cmpd="sng" algn="ctr">
                      <a:solidFill>
                        <a:schemeClr val="tx1"/>
                      </a:solidFill>
                      <a:prstDash val="solid"/>
                      <a:round/>
                      <a:headEnd type="none" w="med" len="med"/>
                      <a:tailEnd type="none" w="med" len="med"/>
                    </a:lnR>
                    <a:solidFill>
                      <a:schemeClr val="bg2">
                        <a:lumMod val="20000"/>
                        <a:lumOff val="80000"/>
                      </a:schemeClr>
                    </a:solidFill>
                  </a:tcPr>
                </a:tc>
                <a:extLst>
                  <a:ext uri="{0D108BD9-81ED-4DB2-BD59-A6C34878D82A}">
                    <a16:rowId xmlns:a16="http://schemas.microsoft.com/office/drawing/2014/main" val="10004"/>
                  </a:ext>
                </a:extLst>
              </a:tr>
              <a:tr h="432048">
                <a:tc>
                  <a:txBody>
                    <a:bodyPr/>
                    <a:lstStyle/>
                    <a:p>
                      <a:pPr marL="180000" algn="l">
                        <a:spcAft>
                          <a:spcPts val="0"/>
                        </a:spcAft>
                      </a:pPr>
                      <a:r>
                        <a:rPr lang="de-DE" sz="1800" dirty="0">
                          <a:effectLst/>
                          <a:latin typeface="Arial"/>
                          <a:cs typeface="Arial"/>
                        </a:rPr>
                        <a:t>23.05.2024</a:t>
                      </a:r>
                    </a:p>
                  </a:txBody>
                  <a:tcPr marL="44451" marR="44451" marT="0" marB="0" anchor="ctr">
                    <a:lnL w="12700" cap="flat" cmpd="sng" algn="ctr">
                      <a:solidFill>
                        <a:schemeClr val="tx1"/>
                      </a:solidFill>
                      <a:prstDash val="solid"/>
                      <a:round/>
                      <a:headEnd type="none" w="med" len="med"/>
                      <a:tailEnd type="none" w="med" len="med"/>
                    </a:lnL>
                    <a:solidFill>
                      <a:srgbClr val="CCD4ED"/>
                    </a:solidFill>
                  </a:tcPr>
                </a:tc>
                <a:tc>
                  <a:txBody>
                    <a:bodyPr/>
                    <a:lstStyle/>
                    <a:p>
                      <a:pPr marL="180000" algn="l">
                        <a:spcAft>
                          <a:spcPts val="0"/>
                        </a:spcAft>
                      </a:pPr>
                      <a:r>
                        <a:rPr lang="de-DE" sz="1800" dirty="0">
                          <a:effectLst/>
                          <a:latin typeface="Arial"/>
                          <a:cs typeface="Arial"/>
                        </a:rPr>
                        <a:t>Fall 6</a:t>
                      </a:r>
                      <a:endParaRPr lang="de-CH" sz="1800" dirty="0">
                        <a:effectLst/>
                        <a:latin typeface="Arial"/>
                        <a:ea typeface="Times"/>
                        <a:cs typeface="Arial"/>
                      </a:endParaRPr>
                    </a:p>
                  </a:txBody>
                  <a:tcPr marL="44451" marR="44451" marT="0" marB="0" anchor="ctr">
                    <a:solidFill>
                      <a:srgbClr val="CCD4ED"/>
                    </a:solidFill>
                  </a:tcPr>
                </a:tc>
                <a:tc>
                  <a:txBody>
                    <a:bodyPr/>
                    <a:lstStyle/>
                    <a:p>
                      <a:pPr marL="180000" marR="0" lvl="0" indent="0" algn="l" defTabSz="457189" rtl="0" eaLnBrk="1" fontAlgn="auto" latinLnBrk="0" hangingPunct="1">
                        <a:lnSpc>
                          <a:spcPct val="100000"/>
                        </a:lnSpc>
                        <a:spcBef>
                          <a:spcPts val="0"/>
                        </a:spcBef>
                        <a:spcAft>
                          <a:spcPts val="0"/>
                        </a:spcAft>
                        <a:buClrTx/>
                        <a:buSzTx/>
                        <a:buFontTx/>
                        <a:buNone/>
                        <a:tabLst/>
                        <a:defRPr/>
                      </a:pPr>
                      <a:r>
                        <a:rPr lang="de-DE" sz="1800" dirty="0">
                          <a:effectLst/>
                          <a:latin typeface="+mn-lt"/>
                          <a:cs typeface="+mn-cs"/>
                        </a:rPr>
                        <a:t>Michael Hochstrasser</a:t>
                      </a:r>
                      <a:endParaRPr lang="de-CH" sz="1800" dirty="0">
                        <a:effectLst/>
                        <a:latin typeface="+mn-lt"/>
                        <a:ea typeface="+mn-ea"/>
                        <a:cs typeface="+mn-cs"/>
                      </a:endParaRPr>
                    </a:p>
                  </a:txBody>
                  <a:tcPr marL="44451" marR="44451" marT="0" marB="0" anchor="ctr">
                    <a:lnR w="12700" cap="flat" cmpd="sng" algn="ctr">
                      <a:solidFill>
                        <a:schemeClr val="tx1"/>
                      </a:solidFill>
                      <a:prstDash val="solid"/>
                      <a:round/>
                      <a:headEnd type="none" w="med" len="med"/>
                      <a:tailEnd type="none" w="med" len="med"/>
                    </a:lnR>
                    <a:solidFill>
                      <a:srgbClr val="CCD4ED"/>
                    </a:solidFill>
                  </a:tcPr>
                </a:tc>
                <a:extLst>
                  <a:ext uri="{0D108BD9-81ED-4DB2-BD59-A6C34878D82A}">
                    <a16:rowId xmlns:a16="http://schemas.microsoft.com/office/drawing/2014/main" val="10005"/>
                  </a:ext>
                </a:extLst>
              </a:tr>
              <a:tr h="432048">
                <a:tc>
                  <a:txBody>
                    <a:bodyPr/>
                    <a:lstStyle/>
                    <a:p>
                      <a:pPr marL="180000" algn="l">
                        <a:spcAft>
                          <a:spcPts val="0"/>
                        </a:spcAft>
                      </a:pPr>
                      <a:r>
                        <a:rPr lang="de-DE" sz="1800">
                          <a:effectLst/>
                          <a:latin typeface="Arial"/>
                          <a:cs typeface="Arial"/>
                        </a:rPr>
                        <a:t>30.05.2024</a:t>
                      </a:r>
                      <a:endParaRPr lang="de-CH" sz="1800" dirty="0">
                        <a:effectLst/>
                        <a:latin typeface="Arial"/>
                        <a:ea typeface="+mn-ea"/>
                        <a:cs typeface="Arial"/>
                      </a:endParaRPr>
                    </a:p>
                  </a:txBody>
                  <a:tcPr marL="44451" marR="44451" marT="0" marB="0" anchor="ctr">
                    <a:lnL w="12700" cap="flat" cmpd="sng" algn="ctr">
                      <a:solidFill>
                        <a:schemeClr val="tx1"/>
                      </a:solidFill>
                      <a:prstDash val="solid"/>
                      <a:round/>
                      <a:headEnd type="none" w="med" len="med"/>
                      <a:tailEnd type="none" w="med" len="med"/>
                    </a:lnL>
                    <a:solidFill>
                      <a:schemeClr val="bg2">
                        <a:lumMod val="20000"/>
                        <a:lumOff val="80000"/>
                      </a:schemeClr>
                    </a:solidFill>
                  </a:tcPr>
                </a:tc>
                <a:tc>
                  <a:txBody>
                    <a:bodyPr/>
                    <a:lstStyle/>
                    <a:p>
                      <a:pPr marL="180000" algn="l">
                        <a:spcAft>
                          <a:spcPts val="0"/>
                        </a:spcAft>
                      </a:pPr>
                      <a:r>
                        <a:rPr lang="de-CH" sz="1800" dirty="0">
                          <a:effectLst/>
                          <a:latin typeface="Arial"/>
                          <a:ea typeface="+mn-ea"/>
                          <a:cs typeface="Arial"/>
                        </a:rPr>
                        <a:t>Fall 7</a:t>
                      </a:r>
                    </a:p>
                  </a:txBody>
                  <a:tcPr marL="44451" marR="44451" marT="0" marB="0" anchor="ctr">
                    <a:solidFill>
                      <a:schemeClr val="bg2">
                        <a:lumMod val="20000"/>
                        <a:lumOff val="80000"/>
                      </a:schemeClr>
                    </a:solidFill>
                  </a:tcPr>
                </a:tc>
                <a:tc>
                  <a:txBody>
                    <a:bodyPr/>
                    <a:lstStyle/>
                    <a:p>
                      <a:pPr marL="180000" algn="l" defTabSz="457189" rtl="0" eaLnBrk="1" latinLnBrk="0" hangingPunct="1">
                        <a:spcAft>
                          <a:spcPts val="0"/>
                        </a:spcAft>
                      </a:pPr>
                      <a:r>
                        <a:rPr lang="de-DE" sz="1800" kern="1200" dirty="0">
                          <a:solidFill>
                            <a:schemeClr val="dk1"/>
                          </a:solidFill>
                          <a:effectLst/>
                          <a:latin typeface="+mn-lt"/>
                          <a:ea typeface="+mn-ea"/>
                          <a:cs typeface="+mn-cs"/>
                        </a:rPr>
                        <a:t>Tina Huber-Purtschert</a:t>
                      </a:r>
                      <a:endParaRPr lang="de-CH" sz="1800" kern="1200" dirty="0">
                        <a:solidFill>
                          <a:schemeClr val="dk1"/>
                        </a:solidFill>
                        <a:effectLst/>
                        <a:latin typeface="+mn-lt"/>
                        <a:ea typeface="+mn-ea"/>
                        <a:cs typeface="+mn-cs"/>
                      </a:endParaRPr>
                    </a:p>
                  </a:txBody>
                  <a:tcPr marL="44451" marR="44451" marT="0" marB="0" anchor="ctr">
                    <a:lnR w="12700" cap="flat" cmpd="sng" algn="ctr">
                      <a:solidFill>
                        <a:schemeClr val="tx1"/>
                      </a:solidFill>
                      <a:prstDash val="solid"/>
                      <a:round/>
                      <a:headEnd type="none" w="med" len="med"/>
                      <a:tailEnd type="none" w="med" len="med"/>
                    </a:lnR>
                    <a:solidFill>
                      <a:schemeClr val="bg2">
                        <a:lumMod val="20000"/>
                        <a:lumOff val="80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812737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FBC01E-6BD2-42BC-88CF-C1CC067B973E}"/>
              </a:ext>
            </a:extLst>
          </p:cNvPr>
          <p:cNvSpPr>
            <a:spLocks noGrp="1"/>
          </p:cNvSpPr>
          <p:nvPr>
            <p:ph type="title"/>
          </p:nvPr>
        </p:nvSpPr>
        <p:spPr/>
        <p:txBody>
          <a:bodyPr/>
          <a:lstStyle/>
          <a:p>
            <a:r>
              <a:rPr lang="de-CH" dirty="0"/>
              <a:t>Zusammenfassung (</a:t>
            </a:r>
            <a:r>
              <a:rPr lang="en-US" dirty="0"/>
              <a:t>lessons learned</a:t>
            </a:r>
            <a:r>
              <a:rPr lang="de-CH" dirty="0"/>
              <a:t>) (2/2)</a:t>
            </a:r>
            <a:endParaRPr lang="fr-CH" dirty="0"/>
          </a:p>
        </p:txBody>
      </p:sp>
      <p:sp>
        <p:nvSpPr>
          <p:cNvPr id="3" name="Espace réservé du contenu 2">
            <a:extLst>
              <a:ext uri="{FF2B5EF4-FFF2-40B4-BE49-F238E27FC236}">
                <a16:creationId xmlns:a16="http://schemas.microsoft.com/office/drawing/2014/main" id="{37F381F4-D72C-4F42-A2F7-2BB5DF65E04B}"/>
              </a:ext>
            </a:extLst>
          </p:cNvPr>
          <p:cNvSpPr>
            <a:spLocks noGrp="1"/>
          </p:cNvSpPr>
          <p:nvPr>
            <p:ph idx="1"/>
          </p:nvPr>
        </p:nvSpPr>
        <p:spPr>
          <a:xfrm>
            <a:off x="882552" y="1916832"/>
            <a:ext cx="10542039" cy="4464496"/>
          </a:xfrm>
        </p:spPr>
        <p:txBody>
          <a:bodyPr/>
          <a:lstStyle/>
          <a:p>
            <a:pPr>
              <a:buFont typeface="Wingdings" panose="05000000000000000000" pitchFamily="2" charset="2"/>
              <a:buChar char="§"/>
            </a:pPr>
            <a:r>
              <a:rPr lang="de-DE" sz="1400" b="1" dirty="0"/>
              <a:t>Umfang des gesetzlichen Formzwangs</a:t>
            </a:r>
            <a:endParaRPr lang="de-DE" sz="1400" b="1" dirty="0">
              <a:solidFill>
                <a:schemeClr val="tx1"/>
              </a:solidFill>
            </a:endParaRPr>
          </a:p>
          <a:p>
            <a:pPr lvl="1">
              <a:buFont typeface="Arial" panose="020B0604020202020204" pitchFamily="34" charset="0"/>
              <a:buChar char="•"/>
            </a:pPr>
            <a:r>
              <a:rPr lang="de-CH" sz="1400" dirty="0">
                <a:solidFill>
                  <a:schemeClr val="tx1"/>
                </a:solidFill>
              </a:rPr>
              <a:t>Eingeschränkte subjektive Theorie des BGer – subjektiv wesentliche Elemente, sofern Bezug auf Synallagma</a:t>
            </a:r>
          </a:p>
          <a:p>
            <a:pPr lvl="1">
              <a:buFont typeface="Arial" panose="020B0604020202020204" pitchFamily="34" charset="0"/>
              <a:buChar char="•"/>
            </a:pPr>
            <a:r>
              <a:rPr lang="de-CH" sz="1400" dirty="0"/>
              <a:t>Nichtigkeit des gesamten Vertrages als Rechtsfolge des Formmangels</a:t>
            </a:r>
          </a:p>
          <a:p>
            <a:pPr lvl="1">
              <a:buFont typeface="Arial" panose="020B0604020202020204" pitchFamily="34" charset="0"/>
              <a:buChar char="•"/>
            </a:pPr>
            <a:r>
              <a:rPr lang="de-CH" sz="1400" dirty="0"/>
              <a:t>Bei erfolgter Vertragserfüllung (primärer Vertragszweck) – Berufung auf Formmangel rechtsmissbräuchlich</a:t>
            </a:r>
          </a:p>
          <a:p>
            <a:pPr marL="342000" lvl="1" indent="0">
              <a:buNone/>
            </a:pPr>
            <a:endParaRPr lang="de-CH" sz="900" b="1" dirty="0">
              <a:solidFill>
                <a:schemeClr val="tx1"/>
              </a:solidFill>
            </a:endParaRPr>
          </a:p>
          <a:p>
            <a:pPr>
              <a:buFont typeface="Wingdings" panose="05000000000000000000" pitchFamily="2" charset="2"/>
              <a:buChar char="§"/>
            </a:pPr>
            <a:r>
              <a:rPr lang="de-CH" sz="1400" b="1" dirty="0">
                <a:solidFill>
                  <a:schemeClr val="tx1"/>
                </a:solidFill>
              </a:rPr>
              <a:t>Haftungsbeschränkungs- und Freizeichnungsklauseln</a:t>
            </a:r>
          </a:p>
          <a:p>
            <a:pPr lvl="1">
              <a:buFont typeface="Arial" panose="020B0604020202020204" pitchFamily="34" charset="0"/>
              <a:buChar char="•"/>
            </a:pPr>
            <a:r>
              <a:rPr lang="de-CH" sz="1400" dirty="0">
                <a:solidFill>
                  <a:schemeClr val="tx1"/>
                </a:solidFill>
              </a:rPr>
              <a:t>Grundsätzlich zulässig – vertragliche Allokation der Risiken</a:t>
            </a:r>
          </a:p>
          <a:p>
            <a:pPr lvl="1">
              <a:buFont typeface="Arial" panose="020B0604020202020204" pitchFamily="34" charset="0"/>
              <a:buChar char="•"/>
            </a:pPr>
            <a:r>
              <a:rPr lang="de-CH" sz="1400" dirty="0">
                <a:solidFill>
                  <a:schemeClr val="tx1"/>
                </a:solidFill>
              </a:rPr>
              <a:t>Ausgeschlossen bei arglistiger Mängelverschweigung (Art. 199 OR)</a:t>
            </a:r>
          </a:p>
          <a:p>
            <a:pPr lvl="1">
              <a:buFont typeface="Arial" panose="020B0604020202020204" pitchFamily="34" charset="0"/>
              <a:buChar char="•"/>
            </a:pPr>
            <a:r>
              <a:rPr lang="de-CH" sz="1400" dirty="0"/>
              <a:t>Ob Art. 100 OR eine zusätzliche Grenze begründet, ist umstritten / Klärung durch das BGer steht aus </a:t>
            </a:r>
            <a:endParaRPr lang="de-CH" sz="1400" dirty="0">
              <a:solidFill>
                <a:schemeClr val="tx1"/>
              </a:solidFill>
            </a:endParaRPr>
          </a:p>
          <a:p>
            <a:pPr lvl="1">
              <a:buFont typeface="Arial" panose="020B0604020202020204" pitchFamily="34" charset="0"/>
              <a:buChar char="•"/>
            </a:pPr>
            <a:r>
              <a:rPr lang="de-CH" sz="1400" dirty="0"/>
              <a:t>Nach Rechtsprechung des BGer sind </a:t>
            </a:r>
            <a:r>
              <a:rPr lang="de-CH" sz="1400" i="1" dirty="0"/>
              <a:t>Mängel, </a:t>
            </a:r>
            <a:r>
              <a:rPr lang="de-DE" sz="1400" i="1" dirty="0"/>
              <a:t>mit welchen die Käuferin vernünftigerweise nicht rechnen konnte</a:t>
            </a:r>
            <a:r>
              <a:rPr lang="de-DE" sz="1400" dirty="0"/>
              <a:t>, </a:t>
            </a:r>
            <a:r>
              <a:rPr lang="de-CH" sz="1400" dirty="0"/>
              <a:t>jedoch nicht von </a:t>
            </a:r>
            <a:r>
              <a:rPr lang="de-DE" sz="1400" dirty="0"/>
              <a:t>Gewährleistungsausschlüssen </a:t>
            </a:r>
            <a:r>
              <a:rPr lang="de-CH" sz="1400" dirty="0"/>
              <a:t>erfasst</a:t>
            </a:r>
            <a:endParaRPr lang="de-DE" sz="1400" dirty="0"/>
          </a:p>
          <a:p>
            <a:pPr marL="342000" lvl="1" indent="0">
              <a:buNone/>
            </a:pPr>
            <a:endParaRPr lang="de-DE" sz="900" b="1" dirty="0">
              <a:solidFill>
                <a:schemeClr val="tx1"/>
              </a:solidFill>
            </a:endParaRPr>
          </a:p>
          <a:p>
            <a:pPr>
              <a:buFont typeface="Wingdings" panose="05000000000000000000" pitchFamily="2" charset="2"/>
              <a:buChar char="§"/>
            </a:pPr>
            <a:r>
              <a:rPr lang="de-DE" sz="1400" b="1" dirty="0"/>
              <a:t>Mangelrügepflicht </a:t>
            </a:r>
            <a:r>
              <a:rPr lang="de-DE" sz="1400" b="1" dirty="0">
                <a:solidFill>
                  <a:schemeClr val="tx1"/>
                </a:solidFill>
              </a:rPr>
              <a:t>(Art. 201 OR) </a:t>
            </a:r>
          </a:p>
          <a:p>
            <a:pPr lvl="1">
              <a:buFont typeface="Arial" panose="020B0604020202020204" pitchFamily="34" charset="0"/>
              <a:buChar char="•"/>
            </a:pPr>
            <a:r>
              <a:rPr lang="de-CH" sz="1400" dirty="0">
                <a:solidFill>
                  <a:schemeClr val="tx1"/>
                </a:solidFill>
              </a:rPr>
              <a:t>Pflicht, Mangel sofort nach </a:t>
            </a:r>
            <a:r>
              <a:rPr lang="de-CH" sz="1400" dirty="0"/>
              <a:t>K</a:t>
            </a:r>
            <a:r>
              <a:rPr lang="de-CH" sz="1400" dirty="0">
                <a:solidFill>
                  <a:schemeClr val="tx1"/>
                </a:solidFill>
              </a:rPr>
              <a:t>enntnisnahme, dem Verkäufer anzuzeigen</a:t>
            </a:r>
          </a:p>
          <a:p>
            <a:pPr lvl="1">
              <a:buFont typeface="Arial" panose="020B0604020202020204" pitchFamily="34" charset="0"/>
              <a:buChar char="•"/>
            </a:pPr>
            <a:r>
              <a:rPr lang="de-CH" sz="1400" dirty="0"/>
              <a:t>Nach BGer Mangel entdeckt, wenn </a:t>
            </a:r>
            <a:r>
              <a:rPr lang="de-CH" sz="1400" i="1" dirty="0"/>
              <a:t>Vorhandensein zweifelsfrei festgestellt</a:t>
            </a:r>
          </a:p>
          <a:p>
            <a:pPr marL="0" indent="0">
              <a:buNone/>
            </a:pPr>
            <a:br>
              <a:rPr lang="de-CH" sz="1400" dirty="0">
                <a:solidFill>
                  <a:schemeClr val="tx1"/>
                </a:solidFill>
              </a:rPr>
            </a:br>
            <a:br>
              <a:rPr lang="de-CH" sz="1600" dirty="0">
                <a:solidFill>
                  <a:schemeClr val="tx1"/>
                </a:solidFill>
              </a:rPr>
            </a:br>
            <a:br>
              <a:rPr lang="de-CH" sz="1600" dirty="0"/>
            </a:br>
            <a:endParaRPr lang="fr-CH" sz="1600" dirty="0"/>
          </a:p>
        </p:txBody>
      </p:sp>
      <p:sp>
        <p:nvSpPr>
          <p:cNvPr id="6" name="Espace réservé du numéro de diapositive 5">
            <a:extLst>
              <a:ext uri="{FF2B5EF4-FFF2-40B4-BE49-F238E27FC236}">
                <a16:creationId xmlns:a16="http://schemas.microsoft.com/office/drawing/2014/main" id="{A1D0CDF5-55C1-42AD-AFB4-5762D731099E}"/>
              </a:ext>
            </a:extLst>
          </p:cNvPr>
          <p:cNvSpPr>
            <a:spLocks noGrp="1"/>
          </p:cNvSpPr>
          <p:nvPr>
            <p:ph type="sldNum" sz="quarter" idx="12"/>
          </p:nvPr>
        </p:nvSpPr>
        <p:spPr/>
        <p:txBody>
          <a:bodyPr/>
          <a:lstStyle/>
          <a:p>
            <a:r>
              <a:rPr lang="de-CH"/>
              <a:t>Seite </a:t>
            </a:r>
            <a:fld id="{1C5791B1-6579-0B4D-B06F-613121D36EDE}" type="slidenum">
              <a:rPr lang="de-CH" smtClean="0"/>
              <a:pPr/>
              <a:t>20</a:t>
            </a:fld>
            <a:endParaRPr lang="de-CH" dirty="0"/>
          </a:p>
        </p:txBody>
      </p:sp>
    </p:spTree>
    <p:extLst>
      <p:ext uri="{BB962C8B-B14F-4D97-AF65-F5344CB8AC3E}">
        <p14:creationId xmlns:p14="http://schemas.microsoft.com/office/powerpoint/2010/main" val="2470653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de-CH"/>
              <a:t>Michael Hochstrasser</a:t>
            </a:r>
            <a:endParaRPr lang="de-CH" dirty="0"/>
          </a:p>
        </p:txBody>
      </p:sp>
      <p:sp>
        <p:nvSpPr>
          <p:cNvPr id="6" name="Foliennummernplatzhalter 5"/>
          <p:cNvSpPr>
            <a:spLocks noGrp="1"/>
          </p:cNvSpPr>
          <p:nvPr>
            <p:ph type="sldNum" sz="quarter" idx="12"/>
          </p:nvPr>
        </p:nvSpPr>
        <p:spPr/>
        <p:txBody>
          <a:bodyPr/>
          <a:lstStyle/>
          <a:p>
            <a:r>
              <a:rPr lang="de-CH"/>
              <a:t>Seite </a:t>
            </a:r>
            <a:fld id="{1C5791B1-6579-0B4D-B06F-613121D36EDE}" type="slidenum">
              <a:rPr lang="de-CH" smtClean="0"/>
              <a:pPr/>
              <a:t>3</a:t>
            </a:fld>
            <a:endParaRPr lang="de-CH" dirty="0"/>
          </a:p>
        </p:txBody>
      </p:sp>
      <p:sp>
        <p:nvSpPr>
          <p:cNvPr id="9" name="Rectangle 3">
            <a:extLst>
              <a:ext uri="{FF2B5EF4-FFF2-40B4-BE49-F238E27FC236}">
                <a16:creationId xmlns:a16="http://schemas.microsoft.com/office/drawing/2014/main" id="{5465DF6E-81F2-444D-BD41-79504E19E2D7}"/>
              </a:ext>
            </a:extLst>
          </p:cNvPr>
          <p:cNvSpPr txBox="1">
            <a:spLocks noChangeArrowheads="1"/>
          </p:cNvSpPr>
          <p:nvPr/>
        </p:nvSpPr>
        <p:spPr bwMode="auto">
          <a:xfrm>
            <a:off x="839416" y="1916832"/>
            <a:ext cx="9361040" cy="4248150"/>
          </a:xfrm>
          <a:prstGeom prst="rect">
            <a:avLst/>
          </a:prstGeom>
          <a:noFill/>
          <a:ln>
            <a:noFill/>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Symbol" panose="05050102010706020507" pitchFamily="18" charset="2"/>
              <a:buChar char="-"/>
              <a:defRPr sz="2000" kern="1200">
                <a:solidFill>
                  <a:schemeClr val="tx1"/>
                </a:solidFill>
                <a:latin typeface="+mn-lt"/>
                <a:ea typeface="ＭＳ Ｐゴシック" pitchFamily="34" charset="-128"/>
                <a:cs typeface="ＭＳ Ｐゴシック" charset="0"/>
              </a:defRPr>
            </a:lvl1pPr>
            <a:lvl2pPr marL="742950" indent="-285750" algn="l" defTabSz="457200" rtl="0" eaLnBrk="0" fontAlgn="base" hangingPunct="0">
              <a:spcBef>
                <a:spcPct val="20000"/>
              </a:spcBef>
              <a:spcAft>
                <a:spcPct val="0"/>
              </a:spcAft>
              <a:buFont typeface="Arial" charset="0"/>
              <a:buChar char="–"/>
              <a:defRPr sz="1800" kern="1200">
                <a:solidFill>
                  <a:schemeClr val="tx1"/>
                </a:solidFill>
                <a:latin typeface="+mn-lt"/>
                <a:ea typeface="ＭＳ Ｐゴシック" pitchFamily="34" charset="-128"/>
                <a:cs typeface="+mn-cs"/>
              </a:defRPr>
            </a:lvl2pPr>
            <a:lvl3pPr marL="1143000" indent="-228600" algn="l" defTabSz="457200" rtl="0" eaLnBrk="0" fontAlgn="base" hangingPunct="0">
              <a:spcBef>
                <a:spcPct val="20000"/>
              </a:spcBef>
              <a:spcAft>
                <a:spcPct val="0"/>
              </a:spcAft>
              <a:buFont typeface="Arial" charset="0"/>
              <a:buChar char="•"/>
              <a:defRPr sz="1600" kern="1200">
                <a:solidFill>
                  <a:schemeClr val="tx1"/>
                </a:solidFill>
                <a:latin typeface="+mn-lt"/>
                <a:ea typeface="ＭＳ Ｐゴシック" pitchFamily="34" charset="-128"/>
                <a:cs typeface="+mn-cs"/>
              </a:defRPr>
            </a:lvl3pPr>
            <a:lvl4pPr marL="1600200" indent="-228600" algn="l" defTabSz="457200" rtl="0" eaLnBrk="0" fontAlgn="base" hangingPunct="0">
              <a:spcBef>
                <a:spcPct val="20000"/>
              </a:spcBef>
              <a:spcAft>
                <a:spcPct val="0"/>
              </a:spcAft>
              <a:buFont typeface="Arial" charset="0"/>
              <a:buChar char="–"/>
              <a:defRPr sz="1600" kern="1200">
                <a:solidFill>
                  <a:schemeClr val="tx1"/>
                </a:solidFill>
                <a:latin typeface="+mn-lt"/>
                <a:ea typeface="ＭＳ Ｐゴシック" pitchFamily="34" charset="-128"/>
                <a:cs typeface="+mn-cs"/>
              </a:defRPr>
            </a:lvl4pPr>
            <a:lvl5pPr marL="2057400" indent="-228600" algn="l" defTabSz="457200" rtl="0" eaLnBrk="0" fontAlgn="base" hangingPunct="0">
              <a:spcBef>
                <a:spcPct val="20000"/>
              </a:spcBef>
              <a:spcAft>
                <a:spcPct val="0"/>
              </a:spcAft>
              <a:buFont typeface="Arial" charset="0"/>
              <a:buChar char="»"/>
              <a:defRPr sz="1600" kern="1200">
                <a:solidFill>
                  <a:schemeClr val="tx1"/>
                </a:solidFill>
                <a:latin typeface="+mn-lt"/>
                <a:ea typeface="ＭＳ Ｐゴシック"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00050" lvl="2" indent="-400050" eaLnBrk="1" hangingPunct="1">
              <a:lnSpc>
                <a:spcPct val="90000"/>
              </a:lnSpc>
              <a:buNone/>
              <a:tabLst>
                <a:tab pos="361950" algn="l"/>
              </a:tabLst>
            </a:pPr>
            <a:endParaRPr lang="de-CH" sz="2200" dirty="0"/>
          </a:p>
          <a:p>
            <a:pPr marL="400050" lvl="2" indent="-400050" eaLnBrk="1" hangingPunct="1">
              <a:lnSpc>
                <a:spcPct val="90000"/>
              </a:lnSpc>
              <a:buNone/>
              <a:tabLst>
                <a:tab pos="361950" algn="l"/>
              </a:tabLst>
            </a:pPr>
            <a:r>
              <a:rPr lang="de-CH" sz="2000" dirty="0"/>
              <a:t>Folien:</a:t>
            </a:r>
          </a:p>
          <a:p>
            <a:pPr marL="400050" lvl="2" indent="-400050" eaLnBrk="1" hangingPunct="1">
              <a:lnSpc>
                <a:spcPct val="90000"/>
              </a:lnSpc>
              <a:buNone/>
              <a:tabLst>
                <a:tab pos="361950" algn="l"/>
              </a:tabLst>
            </a:pPr>
            <a:endParaRPr lang="de-CH" sz="2200" dirty="0"/>
          </a:p>
          <a:p>
            <a:pPr marL="400050" lvl="2" indent="-400050" eaLnBrk="1" hangingPunct="1">
              <a:lnSpc>
                <a:spcPct val="90000"/>
              </a:lnSpc>
              <a:buNone/>
              <a:tabLst>
                <a:tab pos="361950" algn="l"/>
              </a:tabLst>
            </a:pPr>
            <a:r>
              <a:rPr lang="de-CH" sz="2200" dirty="0"/>
              <a:t>http://</a:t>
            </a:r>
            <a:r>
              <a:rPr lang="de-CH" sz="2200" dirty="0" err="1"/>
              <a:t>www.schillerlegal.ch</a:t>
            </a:r>
            <a:r>
              <a:rPr lang="de-CH" sz="2200" dirty="0"/>
              <a:t>/de/</a:t>
            </a:r>
            <a:r>
              <a:rPr lang="de-CH" sz="2200" dirty="0" err="1"/>
              <a:t>or-bt.html</a:t>
            </a:r>
            <a:r>
              <a:rPr lang="de-CH" altLang="ja-JP" sz="2400" dirty="0"/>
              <a:t>	</a:t>
            </a:r>
            <a:endParaRPr lang="de-DE" sz="2400" dirty="0"/>
          </a:p>
          <a:p>
            <a:pPr marL="400050" lvl="2" indent="-400050" eaLnBrk="1" hangingPunct="1">
              <a:lnSpc>
                <a:spcPct val="90000"/>
              </a:lnSpc>
              <a:buNone/>
              <a:tabLst>
                <a:tab pos="361950" algn="l"/>
              </a:tabLst>
            </a:pPr>
            <a:endParaRPr lang="de-CH" dirty="0">
              <a:latin typeface="Arial" charset="0"/>
              <a:cs typeface="Arial" charset="0"/>
            </a:endParaRPr>
          </a:p>
          <a:p>
            <a:pPr marL="323850" indent="-323850" eaLnBrk="1" hangingPunct="1">
              <a:lnSpc>
                <a:spcPct val="90000"/>
              </a:lnSpc>
              <a:buFont typeface="Arial" charset="0"/>
              <a:buChar char="–"/>
            </a:pPr>
            <a:endParaRPr lang="de-CH" sz="1200" dirty="0">
              <a:latin typeface="Arial" charset="0"/>
              <a:cs typeface="Arial" charset="0"/>
            </a:endParaRPr>
          </a:p>
        </p:txBody>
      </p:sp>
    </p:spTree>
    <p:extLst>
      <p:ext uri="{BB962C8B-B14F-4D97-AF65-F5344CB8AC3E}">
        <p14:creationId xmlns:p14="http://schemas.microsoft.com/office/powerpoint/2010/main" val="600462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1225" y="1268414"/>
            <a:ext cx="10369550" cy="576410"/>
          </a:xfrm>
        </p:spPr>
        <p:txBody>
          <a:bodyPr/>
          <a:lstStyle/>
          <a:p>
            <a:r>
              <a:rPr lang="de-CH" dirty="0"/>
              <a:t>Sachverhaltsskizze </a:t>
            </a:r>
            <a:br>
              <a:rPr lang="de-CH" dirty="0"/>
            </a:br>
            <a:r>
              <a:rPr lang="de-CH" dirty="0"/>
              <a:t> </a:t>
            </a:r>
            <a:br>
              <a:rPr lang="de-CH" dirty="0"/>
            </a:br>
            <a:endParaRPr lang="de-CH" dirty="0"/>
          </a:p>
        </p:txBody>
      </p:sp>
      <p:sp>
        <p:nvSpPr>
          <p:cNvPr id="6" name="Foliennummernplatzhalter 5"/>
          <p:cNvSpPr>
            <a:spLocks noGrp="1"/>
          </p:cNvSpPr>
          <p:nvPr>
            <p:ph type="sldNum" sz="quarter" idx="12"/>
          </p:nvPr>
        </p:nvSpPr>
        <p:spPr/>
        <p:txBody>
          <a:bodyPr/>
          <a:lstStyle/>
          <a:p>
            <a:r>
              <a:rPr lang="de-CH" dirty="0"/>
              <a:t>Seite </a:t>
            </a:r>
            <a:fld id="{1C5791B1-6579-0B4D-B06F-613121D36EDE}" type="slidenum">
              <a:rPr lang="de-CH" smtClean="0"/>
              <a:pPr/>
              <a:t>4</a:t>
            </a:fld>
            <a:endParaRPr lang="de-CH" dirty="0"/>
          </a:p>
        </p:txBody>
      </p:sp>
      <p:sp>
        <p:nvSpPr>
          <p:cNvPr id="3" name="ZoneTexte 2">
            <a:extLst>
              <a:ext uri="{FF2B5EF4-FFF2-40B4-BE49-F238E27FC236}">
                <a16:creationId xmlns:a16="http://schemas.microsoft.com/office/drawing/2014/main" id="{F6578B4D-4533-4C04-8A57-D5F07C894055}"/>
              </a:ext>
            </a:extLst>
          </p:cNvPr>
          <p:cNvSpPr txBox="1"/>
          <p:nvPr/>
        </p:nvSpPr>
        <p:spPr>
          <a:xfrm>
            <a:off x="839416" y="4365104"/>
            <a:ext cx="10369549" cy="2308324"/>
          </a:xfrm>
          <a:prstGeom prst="rect">
            <a:avLst/>
          </a:prstGeom>
          <a:noFill/>
        </p:spPr>
        <p:txBody>
          <a:bodyPr wrap="square" rtlCol="0">
            <a:spAutoFit/>
          </a:bodyPr>
          <a:lstStyle/>
          <a:p>
            <a:pPr marL="285750" indent="-285750">
              <a:buFont typeface="Arial" panose="020B0604020202020204" pitchFamily="34" charset="0"/>
              <a:buChar char="•"/>
            </a:pPr>
            <a:r>
              <a:rPr lang="de-CH" sz="1600" b="1" dirty="0">
                <a:solidFill>
                  <a:schemeClr val="tx1"/>
                </a:solidFill>
              </a:rPr>
              <a:t>Anfangs / Mitte 2020</a:t>
            </a:r>
            <a:r>
              <a:rPr lang="de-CH" sz="1600" dirty="0">
                <a:solidFill>
                  <a:schemeClr val="tx1"/>
                </a:solidFill>
              </a:rPr>
              <a:t>: 	</a:t>
            </a:r>
            <a:r>
              <a:rPr lang="de-CH" sz="1600" b="0" dirty="0">
                <a:solidFill>
                  <a:schemeClr val="tx1"/>
                </a:solidFill>
              </a:rPr>
              <a:t>Entscheid Verkauf Liegenschaft</a:t>
            </a:r>
          </a:p>
          <a:p>
            <a:pPr marL="285750" indent="-285750">
              <a:buFont typeface="Arial" panose="020B0604020202020204" pitchFamily="34" charset="0"/>
              <a:buChar char="•"/>
            </a:pPr>
            <a:r>
              <a:rPr lang="de-CH" sz="1600" b="1" dirty="0"/>
              <a:t>Dezember 2020</a:t>
            </a:r>
            <a:r>
              <a:rPr lang="de-CH" sz="1600" dirty="0"/>
              <a:t>: 	Unterzeichnung Vorvertrag</a:t>
            </a:r>
          </a:p>
          <a:p>
            <a:pPr marL="285750" indent="-285750">
              <a:buFont typeface="Arial" panose="020B0604020202020204" pitchFamily="34" charset="0"/>
              <a:buChar char="•"/>
            </a:pPr>
            <a:r>
              <a:rPr lang="de-CH" sz="1600" b="1" dirty="0">
                <a:solidFill>
                  <a:schemeClr val="tx1"/>
                </a:solidFill>
              </a:rPr>
              <a:t>15. Januar 2021</a:t>
            </a:r>
            <a:r>
              <a:rPr lang="de-CH" sz="1600" dirty="0"/>
              <a:t>:	Gemeinsame Besichtigung Liegenschaft; mündliche Freizeichnung</a:t>
            </a:r>
            <a:endParaRPr lang="de-CH" sz="1600" b="0" dirty="0">
              <a:solidFill>
                <a:schemeClr val="tx1"/>
              </a:solidFill>
            </a:endParaRPr>
          </a:p>
          <a:p>
            <a:pPr marL="285750" indent="-285750">
              <a:buFont typeface="Arial" panose="020B0604020202020204" pitchFamily="34" charset="0"/>
              <a:buChar char="•"/>
            </a:pPr>
            <a:r>
              <a:rPr lang="de-CH" sz="1600" b="1" dirty="0"/>
              <a:t>30. Januar 2021</a:t>
            </a:r>
            <a:r>
              <a:rPr lang="de-CH" sz="1600" dirty="0"/>
              <a:t>: 	Unterzeichnung des öffentlich-beurkundeten Grundstückkaufvertrags </a:t>
            </a:r>
          </a:p>
          <a:p>
            <a:pPr marL="285750" indent="-285750">
              <a:buFont typeface="Arial" panose="020B0604020202020204" pitchFamily="34" charset="0"/>
              <a:buChar char="•"/>
            </a:pPr>
            <a:r>
              <a:rPr lang="de-CH" sz="1600" b="1" dirty="0"/>
              <a:t>Frühjahr 2021</a:t>
            </a:r>
            <a:r>
              <a:rPr lang="de-CH" sz="1600" dirty="0"/>
              <a:t>:		Feststellung zusätzlicher Lagerungen toxischer Reinigungsmittel</a:t>
            </a:r>
          </a:p>
          <a:p>
            <a:pPr marL="285750" indent="-285750">
              <a:buFont typeface="Arial" panose="020B0604020202020204" pitchFamily="34" charset="0"/>
              <a:buChar char="•"/>
            </a:pPr>
            <a:r>
              <a:rPr lang="de-CH" sz="1600" b="1" dirty="0"/>
              <a:t>November 2021</a:t>
            </a:r>
            <a:r>
              <a:rPr lang="de-CH" sz="1600" dirty="0"/>
              <a:t>:	Feststellung erheblicher Schäden an elektrischer</a:t>
            </a:r>
            <a:br>
              <a:rPr lang="de-CH" sz="1600" dirty="0"/>
            </a:br>
            <a:r>
              <a:rPr lang="de-CH" sz="1600" dirty="0"/>
              <a:t>			Installation sowie Grundsubstanz</a:t>
            </a:r>
          </a:p>
          <a:p>
            <a:pPr marL="285750" indent="-285750">
              <a:buFont typeface="Arial" panose="020B0604020202020204" pitchFamily="34" charset="0"/>
              <a:buChar char="•"/>
            </a:pPr>
            <a:r>
              <a:rPr lang="de-CH" sz="1600" b="1" dirty="0"/>
              <a:t>13. Dezember 2021</a:t>
            </a:r>
            <a:r>
              <a:rPr lang="de-CH" sz="1600" dirty="0"/>
              <a:t>:	Verfügung Bauamt bzgl. Zusatzsanierungsmassnahmen</a:t>
            </a:r>
          </a:p>
          <a:p>
            <a:pPr marL="285750" indent="-285750">
              <a:buFont typeface="Arial" panose="020B0604020202020204" pitchFamily="34" charset="0"/>
              <a:buChar char="•"/>
            </a:pPr>
            <a:r>
              <a:rPr lang="de-CH" sz="1600" b="1" dirty="0"/>
              <a:t>11. Februar 2022</a:t>
            </a:r>
            <a:r>
              <a:rPr lang="de-CH" sz="1600" dirty="0"/>
              <a:t>:	Schreiben an Verkäufer bzgl. Probleme an der Liegenschaft</a:t>
            </a:r>
          </a:p>
        </p:txBody>
      </p:sp>
      <p:grpSp>
        <p:nvGrpSpPr>
          <p:cNvPr id="18" name="Gruppieren 17">
            <a:extLst>
              <a:ext uri="{FF2B5EF4-FFF2-40B4-BE49-F238E27FC236}">
                <a16:creationId xmlns:a16="http://schemas.microsoft.com/office/drawing/2014/main" id="{FB9DC3CD-FF45-5C24-E8D3-63654E2CA37C}"/>
              </a:ext>
            </a:extLst>
          </p:cNvPr>
          <p:cNvGrpSpPr/>
          <p:nvPr/>
        </p:nvGrpSpPr>
        <p:grpSpPr>
          <a:xfrm>
            <a:off x="920608" y="1844824"/>
            <a:ext cx="10512683" cy="2753739"/>
            <a:chOff x="920608" y="1988840"/>
            <a:chExt cx="10512683" cy="2753739"/>
          </a:xfrm>
        </p:grpSpPr>
        <p:sp>
          <p:nvSpPr>
            <p:cNvPr id="4" name="Text Box 4">
              <a:extLst>
                <a:ext uri="{FF2B5EF4-FFF2-40B4-BE49-F238E27FC236}">
                  <a16:creationId xmlns:a16="http://schemas.microsoft.com/office/drawing/2014/main" id="{BDDFEFEC-26DB-B06C-F1FE-7CCF327B7782}"/>
                </a:ext>
              </a:extLst>
            </p:cNvPr>
            <p:cNvSpPr txBox="1">
              <a:spLocks noChangeArrowheads="1"/>
            </p:cNvSpPr>
            <p:nvPr/>
          </p:nvSpPr>
          <p:spPr bwMode="auto">
            <a:xfrm>
              <a:off x="920608" y="2347680"/>
              <a:ext cx="2276264"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eaLnBrk="0" hangingPunct="0">
                <a:defRPr sz="1700">
                  <a:solidFill>
                    <a:schemeClr val="tx1"/>
                  </a:solidFill>
                  <a:latin typeface="Arial" charset="0"/>
                  <a:cs typeface="Arial" charset="0"/>
                </a:defRPr>
              </a:lvl1pPr>
              <a:lvl2pPr marL="742950" indent="-285750" eaLnBrk="0" hangingPunct="0">
                <a:defRPr sz="1700">
                  <a:solidFill>
                    <a:schemeClr val="tx1"/>
                  </a:solidFill>
                  <a:latin typeface="Arial" charset="0"/>
                  <a:cs typeface="Arial" charset="0"/>
                </a:defRPr>
              </a:lvl2pPr>
              <a:lvl3pPr marL="1143000" indent="-228600" eaLnBrk="0" hangingPunct="0">
                <a:defRPr sz="1700">
                  <a:solidFill>
                    <a:schemeClr val="tx1"/>
                  </a:solidFill>
                  <a:latin typeface="Arial" charset="0"/>
                  <a:cs typeface="Arial" charset="0"/>
                </a:defRPr>
              </a:lvl3pPr>
              <a:lvl4pPr marL="1600200" indent="-228600" eaLnBrk="0" hangingPunct="0">
                <a:defRPr sz="1700">
                  <a:solidFill>
                    <a:schemeClr val="tx1"/>
                  </a:solidFill>
                  <a:latin typeface="Arial" charset="0"/>
                  <a:cs typeface="Arial" charset="0"/>
                </a:defRPr>
              </a:lvl4pPr>
              <a:lvl5pPr marL="2057400" indent="-228600" eaLnBrk="0" hangingPunct="0">
                <a:defRPr sz="1700">
                  <a:solidFill>
                    <a:schemeClr val="tx1"/>
                  </a:solidFill>
                  <a:latin typeface="Arial" charset="0"/>
                  <a:cs typeface="Arial" charset="0"/>
                </a:defRPr>
              </a:lvl5pPr>
              <a:lvl6pPr marL="2514600" indent="-228600" eaLnBrk="0" fontAlgn="base" hangingPunct="0">
                <a:spcBef>
                  <a:spcPct val="0"/>
                </a:spcBef>
                <a:spcAft>
                  <a:spcPct val="0"/>
                </a:spcAft>
                <a:defRPr sz="1700">
                  <a:solidFill>
                    <a:schemeClr val="tx1"/>
                  </a:solidFill>
                  <a:latin typeface="Arial" charset="0"/>
                  <a:cs typeface="Arial" charset="0"/>
                </a:defRPr>
              </a:lvl6pPr>
              <a:lvl7pPr marL="2971800" indent="-228600" eaLnBrk="0" fontAlgn="base" hangingPunct="0">
                <a:spcBef>
                  <a:spcPct val="0"/>
                </a:spcBef>
                <a:spcAft>
                  <a:spcPct val="0"/>
                </a:spcAft>
                <a:defRPr sz="1700">
                  <a:solidFill>
                    <a:schemeClr val="tx1"/>
                  </a:solidFill>
                  <a:latin typeface="Arial" charset="0"/>
                  <a:cs typeface="Arial" charset="0"/>
                </a:defRPr>
              </a:lvl7pPr>
              <a:lvl8pPr marL="3429000" indent="-228600" eaLnBrk="0" fontAlgn="base" hangingPunct="0">
                <a:spcBef>
                  <a:spcPct val="0"/>
                </a:spcBef>
                <a:spcAft>
                  <a:spcPct val="0"/>
                </a:spcAft>
                <a:defRPr sz="1700">
                  <a:solidFill>
                    <a:schemeClr val="tx1"/>
                  </a:solidFill>
                  <a:latin typeface="Arial" charset="0"/>
                  <a:cs typeface="Arial" charset="0"/>
                </a:defRPr>
              </a:lvl8pPr>
              <a:lvl9pPr marL="3886200" indent="-228600" eaLnBrk="0" fontAlgn="base" hangingPunct="0">
                <a:spcBef>
                  <a:spcPct val="0"/>
                </a:spcBef>
                <a:spcAft>
                  <a:spcPct val="0"/>
                </a:spcAft>
                <a:defRPr sz="1700">
                  <a:solidFill>
                    <a:schemeClr val="tx1"/>
                  </a:solidFill>
                  <a:latin typeface="Arial" charset="0"/>
                  <a:cs typeface="Arial" charset="0"/>
                </a:defRPr>
              </a:lvl9pPr>
            </a:lstStyle>
            <a:p>
              <a:pPr algn="ctr" eaLnBrk="1" hangingPunct="1"/>
              <a:r>
                <a:rPr lang="de-CH" altLang="de-DE" sz="2400" b="1" dirty="0"/>
                <a:t>Andreas Arndt (A)</a:t>
              </a:r>
            </a:p>
          </p:txBody>
        </p:sp>
        <p:sp>
          <p:nvSpPr>
            <p:cNvPr id="5" name="Text Box 5">
              <a:extLst>
                <a:ext uri="{FF2B5EF4-FFF2-40B4-BE49-F238E27FC236}">
                  <a16:creationId xmlns:a16="http://schemas.microsoft.com/office/drawing/2014/main" id="{07E56D4B-F182-8E7C-EE12-E259686C16AC}"/>
                </a:ext>
              </a:extLst>
            </p:cNvPr>
            <p:cNvSpPr txBox="1">
              <a:spLocks noChangeArrowheads="1"/>
            </p:cNvSpPr>
            <p:nvPr/>
          </p:nvSpPr>
          <p:spPr bwMode="auto">
            <a:xfrm>
              <a:off x="8979110" y="2348558"/>
              <a:ext cx="21574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700">
                  <a:solidFill>
                    <a:schemeClr val="tx1"/>
                  </a:solidFill>
                  <a:latin typeface="Arial" charset="0"/>
                  <a:cs typeface="Arial" charset="0"/>
                </a:defRPr>
              </a:lvl1pPr>
              <a:lvl2pPr marL="742950" indent="-285750" eaLnBrk="0" hangingPunct="0">
                <a:defRPr sz="1700">
                  <a:solidFill>
                    <a:schemeClr val="tx1"/>
                  </a:solidFill>
                  <a:latin typeface="Arial" charset="0"/>
                  <a:cs typeface="Arial" charset="0"/>
                </a:defRPr>
              </a:lvl2pPr>
              <a:lvl3pPr marL="1143000" indent="-228600" eaLnBrk="0" hangingPunct="0">
                <a:defRPr sz="1700">
                  <a:solidFill>
                    <a:schemeClr val="tx1"/>
                  </a:solidFill>
                  <a:latin typeface="Arial" charset="0"/>
                  <a:cs typeface="Arial" charset="0"/>
                </a:defRPr>
              </a:lvl3pPr>
              <a:lvl4pPr marL="1600200" indent="-228600" eaLnBrk="0" hangingPunct="0">
                <a:defRPr sz="1700">
                  <a:solidFill>
                    <a:schemeClr val="tx1"/>
                  </a:solidFill>
                  <a:latin typeface="Arial" charset="0"/>
                  <a:cs typeface="Arial" charset="0"/>
                </a:defRPr>
              </a:lvl4pPr>
              <a:lvl5pPr marL="2057400" indent="-228600" eaLnBrk="0" hangingPunct="0">
                <a:defRPr sz="1700">
                  <a:solidFill>
                    <a:schemeClr val="tx1"/>
                  </a:solidFill>
                  <a:latin typeface="Arial" charset="0"/>
                  <a:cs typeface="Arial" charset="0"/>
                </a:defRPr>
              </a:lvl5pPr>
              <a:lvl6pPr marL="2514600" indent="-228600" eaLnBrk="0" fontAlgn="base" hangingPunct="0">
                <a:spcBef>
                  <a:spcPct val="0"/>
                </a:spcBef>
                <a:spcAft>
                  <a:spcPct val="0"/>
                </a:spcAft>
                <a:defRPr sz="1700">
                  <a:solidFill>
                    <a:schemeClr val="tx1"/>
                  </a:solidFill>
                  <a:latin typeface="Arial" charset="0"/>
                  <a:cs typeface="Arial" charset="0"/>
                </a:defRPr>
              </a:lvl6pPr>
              <a:lvl7pPr marL="2971800" indent="-228600" eaLnBrk="0" fontAlgn="base" hangingPunct="0">
                <a:spcBef>
                  <a:spcPct val="0"/>
                </a:spcBef>
                <a:spcAft>
                  <a:spcPct val="0"/>
                </a:spcAft>
                <a:defRPr sz="1700">
                  <a:solidFill>
                    <a:schemeClr val="tx1"/>
                  </a:solidFill>
                  <a:latin typeface="Arial" charset="0"/>
                  <a:cs typeface="Arial" charset="0"/>
                </a:defRPr>
              </a:lvl7pPr>
              <a:lvl8pPr marL="3429000" indent="-228600" eaLnBrk="0" fontAlgn="base" hangingPunct="0">
                <a:spcBef>
                  <a:spcPct val="0"/>
                </a:spcBef>
                <a:spcAft>
                  <a:spcPct val="0"/>
                </a:spcAft>
                <a:defRPr sz="1700">
                  <a:solidFill>
                    <a:schemeClr val="tx1"/>
                  </a:solidFill>
                  <a:latin typeface="Arial" charset="0"/>
                  <a:cs typeface="Arial" charset="0"/>
                </a:defRPr>
              </a:lvl8pPr>
              <a:lvl9pPr marL="3886200" indent="-228600" eaLnBrk="0" fontAlgn="base" hangingPunct="0">
                <a:spcBef>
                  <a:spcPct val="0"/>
                </a:spcBef>
                <a:spcAft>
                  <a:spcPct val="0"/>
                </a:spcAft>
                <a:defRPr sz="1700">
                  <a:solidFill>
                    <a:schemeClr val="tx1"/>
                  </a:solidFill>
                  <a:latin typeface="Arial" charset="0"/>
                  <a:cs typeface="Arial" charset="0"/>
                </a:defRPr>
              </a:lvl9pPr>
            </a:lstStyle>
            <a:p>
              <a:pPr eaLnBrk="1" hangingPunct="1"/>
              <a:r>
                <a:rPr lang="de-CH" altLang="de-DE" sz="2400" b="1" dirty="0"/>
                <a:t>Immobilien AG</a:t>
              </a:r>
            </a:p>
          </p:txBody>
        </p:sp>
        <p:sp>
          <p:nvSpPr>
            <p:cNvPr id="7" name="Line 7">
              <a:extLst>
                <a:ext uri="{FF2B5EF4-FFF2-40B4-BE49-F238E27FC236}">
                  <a16:creationId xmlns:a16="http://schemas.microsoft.com/office/drawing/2014/main" id="{C77F3DA5-2954-C648-B60C-3257C842F990}"/>
                </a:ext>
              </a:extLst>
            </p:cNvPr>
            <p:cNvSpPr>
              <a:spLocks noChangeShapeType="1"/>
            </p:cNvSpPr>
            <p:nvPr/>
          </p:nvSpPr>
          <p:spPr bwMode="auto">
            <a:xfrm flipH="1">
              <a:off x="3287688" y="2407414"/>
              <a:ext cx="5381625" cy="0"/>
            </a:xfrm>
            <a:prstGeom prst="line">
              <a:avLst/>
            </a:prstGeom>
            <a:noFill/>
            <a:ln w="57150">
              <a:solidFill>
                <a:srgbClr val="C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GB" dirty="0"/>
            </a:p>
          </p:txBody>
        </p:sp>
        <p:sp>
          <p:nvSpPr>
            <p:cNvPr id="8" name="Line 8">
              <a:extLst>
                <a:ext uri="{FF2B5EF4-FFF2-40B4-BE49-F238E27FC236}">
                  <a16:creationId xmlns:a16="http://schemas.microsoft.com/office/drawing/2014/main" id="{7C2A9E35-A294-2F30-04C8-B34E26398567}"/>
                </a:ext>
              </a:extLst>
            </p:cNvPr>
            <p:cNvSpPr>
              <a:spLocks noChangeShapeType="1"/>
            </p:cNvSpPr>
            <p:nvPr/>
          </p:nvSpPr>
          <p:spPr bwMode="auto">
            <a:xfrm>
              <a:off x="3340076" y="2767777"/>
              <a:ext cx="5381625" cy="0"/>
            </a:xfrm>
            <a:prstGeom prst="line">
              <a:avLst/>
            </a:prstGeom>
            <a:noFill/>
            <a:ln w="57150">
              <a:solidFill>
                <a:srgbClr val="00206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lstStyle/>
            <a:p>
              <a:endParaRPr lang="en-GB" dirty="0"/>
            </a:p>
          </p:txBody>
        </p:sp>
        <p:sp>
          <p:nvSpPr>
            <p:cNvPr id="10" name="Text Box 9">
              <a:extLst>
                <a:ext uri="{FF2B5EF4-FFF2-40B4-BE49-F238E27FC236}">
                  <a16:creationId xmlns:a16="http://schemas.microsoft.com/office/drawing/2014/main" id="{0E1DDE1B-8F8B-CA26-98A8-C3C2DD56EE2B}"/>
                </a:ext>
              </a:extLst>
            </p:cNvPr>
            <p:cNvSpPr txBox="1">
              <a:spLocks noChangeArrowheads="1"/>
            </p:cNvSpPr>
            <p:nvPr/>
          </p:nvSpPr>
          <p:spPr bwMode="auto">
            <a:xfrm>
              <a:off x="4610532" y="1988840"/>
              <a:ext cx="30296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700">
                  <a:solidFill>
                    <a:schemeClr val="tx1"/>
                  </a:solidFill>
                  <a:latin typeface="Arial" charset="0"/>
                  <a:cs typeface="Arial" charset="0"/>
                </a:defRPr>
              </a:lvl1pPr>
              <a:lvl2pPr marL="742950" indent="-285750" eaLnBrk="0" hangingPunct="0">
                <a:defRPr sz="1700">
                  <a:solidFill>
                    <a:schemeClr val="tx1"/>
                  </a:solidFill>
                  <a:latin typeface="Arial" charset="0"/>
                  <a:cs typeface="Arial" charset="0"/>
                </a:defRPr>
              </a:lvl2pPr>
              <a:lvl3pPr marL="1143000" indent="-228600" eaLnBrk="0" hangingPunct="0">
                <a:defRPr sz="1700">
                  <a:solidFill>
                    <a:schemeClr val="tx1"/>
                  </a:solidFill>
                  <a:latin typeface="Arial" charset="0"/>
                  <a:cs typeface="Arial" charset="0"/>
                </a:defRPr>
              </a:lvl3pPr>
              <a:lvl4pPr marL="1600200" indent="-228600" eaLnBrk="0" hangingPunct="0">
                <a:defRPr sz="1700">
                  <a:solidFill>
                    <a:schemeClr val="tx1"/>
                  </a:solidFill>
                  <a:latin typeface="Arial" charset="0"/>
                  <a:cs typeface="Arial" charset="0"/>
                </a:defRPr>
              </a:lvl4pPr>
              <a:lvl5pPr marL="2057400" indent="-228600" eaLnBrk="0" hangingPunct="0">
                <a:defRPr sz="1700">
                  <a:solidFill>
                    <a:schemeClr val="tx1"/>
                  </a:solidFill>
                  <a:latin typeface="Arial" charset="0"/>
                  <a:cs typeface="Arial" charset="0"/>
                </a:defRPr>
              </a:lvl5pPr>
              <a:lvl6pPr marL="2514600" indent="-228600" eaLnBrk="0" fontAlgn="base" hangingPunct="0">
                <a:spcBef>
                  <a:spcPct val="0"/>
                </a:spcBef>
                <a:spcAft>
                  <a:spcPct val="0"/>
                </a:spcAft>
                <a:defRPr sz="1700">
                  <a:solidFill>
                    <a:schemeClr val="tx1"/>
                  </a:solidFill>
                  <a:latin typeface="Arial" charset="0"/>
                  <a:cs typeface="Arial" charset="0"/>
                </a:defRPr>
              </a:lvl6pPr>
              <a:lvl7pPr marL="2971800" indent="-228600" eaLnBrk="0" fontAlgn="base" hangingPunct="0">
                <a:spcBef>
                  <a:spcPct val="0"/>
                </a:spcBef>
                <a:spcAft>
                  <a:spcPct val="0"/>
                </a:spcAft>
                <a:defRPr sz="1700">
                  <a:solidFill>
                    <a:schemeClr val="tx1"/>
                  </a:solidFill>
                  <a:latin typeface="Arial" charset="0"/>
                  <a:cs typeface="Arial" charset="0"/>
                </a:defRPr>
              </a:lvl7pPr>
              <a:lvl8pPr marL="3429000" indent="-228600" eaLnBrk="0" fontAlgn="base" hangingPunct="0">
                <a:spcBef>
                  <a:spcPct val="0"/>
                </a:spcBef>
                <a:spcAft>
                  <a:spcPct val="0"/>
                </a:spcAft>
                <a:defRPr sz="1700">
                  <a:solidFill>
                    <a:schemeClr val="tx1"/>
                  </a:solidFill>
                  <a:latin typeface="Arial" charset="0"/>
                  <a:cs typeface="Arial" charset="0"/>
                </a:defRPr>
              </a:lvl8pPr>
              <a:lvl9pPr marL="3886200" indent="-228600" eaLnBrk="0" fontAlgn="base" hangingPunct="0">
                <a:spcBef>
                  <a:spcPct val="0"/>
                </a:spcBef>
                <a:spcAft>
                  <a:spcPct val="0"/>
                </a:spcAft>
                <a:defRPr sz="1700">
                  <a:solidFill>
                    <a:schemeClr val="tx1"/>
                  </a:solidFill>
                  <a:latin typeface="Arial" charset="0"/>
                  <a:cs typeface="Arial" charset="0"/>
                </a:defRPr>
              </a:lvl9pPr>
            </a:lstStyle>
            <a:p>
              <a:pPr eaLnBrk="1" hangingPunct="1"/>
              <a:r>
                <a:rPr lang="de-DE" altLang="de-DE" sz="2200" dirty="0">
                  <a:solidFill>
                    <a:srgbClr val="C00000"/>
                  </a:solidFill>
                </a:rPr>
                <a:t>Liegenschaft in Oerlikon</a:t>
              </a:r>
              <a:endParaRPr lang="de-CH" altLang="de-DE" sz="2200" dirty="0">
                <a:solidFill>
                  <a:srgbClr val="C00000"/>
                </a:solidFill>
              </a:endParaRPr>
            </a:p>
          </p:txBody>
        </p:sp>
        <p:sp>
          <p:nvSpPr>
            <p:cNvPr id="11" name="Text Box 10">
              <a:extLst>
                <a:ext uri="{FF2B5EF4-FFF2-40B4-BE49-F238E27FC236}">
                  <a16:creationId xmlns:a16="http://schemas.microsoft.com/office/drawing/2014/main" id="{B238F6AD-763F-E84E-528E-0CCDBAB81957}"/>
                </a:ext>
              </a:extLst>
            </p:cNvPr>
            <p:cNvSpPr txBox="1">
              <a:spLocks noChangeArrowheads="1"/>
            </p:cNvSpPr>
            <p:nvPr/>
          </p:nvSpPr>
          <p:spPr bwMode="auto">
            <a:xfrm>
              <a:off x="4987238" y="2882034"/>
              <a:ext cx="2276264" cy="1010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700">
                  <a:solidFill>
                    <a:schemeClr val="tx1"/>
                  </a:solidFill>
                  <a:latin typeface="Arial" charset="0"/>
                  <a:cs typeface="Arial" charset="0"/>
                </a:defRPr>
              </a:lvl1pPr>
              <a:lvl2pPr marL="742950" indent="-285750" eaLnBrk="0" hangingPunct="0">
                <a:defRPr sz="1700">
                  <a:solidFill>
                    <a:schemeClr val="tx1"/>
                  </a:solidFill>
                  <a:latin typeface="Arial" charset="0"/>
                  <a:cs typeface="Arial" charset="0"/>
                </a:defRPr>
              </a:lvl2pPr>
              <a:lvl3pPr marL="1143000" indent="-228600" eaLnBrk="0" hangingPunct="0">
                <a:defRPr sz="1700">
                  <a:solidFill>
                    <a:schemeClr val="tx1"/>
                  </a:solidFill>
                  <a:latin typeface="Arial" charset="0"/>
                  <a:cs typeface="Arial" charset="0"/>
                </a:defRPr>
              </a:lvl3pPr>
              <a:lvl4pPr marL="1600200" indent="-228600" eaLnBrk="0" hangingPunct="0">
                <a:defRPr sz="1700">
                  <a:solidFill>
                    <a:schemeClr val="tx1"/>
                  </a:solidFill>
                  <a:latin typeface="Arial" charset="0"/>
                  <a:cs typeface="Arial" charset="0"/>
                </a:defRPr>
              </a:lvl4pPr>
              <a:lvl5pPr marL="2057400" indent="-228600" eaLnBrk="0" hangingPunct="0">
                <a:defRPr sz="1700">
                  <a:solidFill>
                    <a:schemeClr val="tx1"/>
                  </a:solidFill>
                  <a:latin typeface="Arial" charset="0"/>
                  <a:cs typeface="Arial" charset="0"/>
                </a:defRPr>
              </a:lvl5pPr>
              <a:lvl6pPr marL="2514600" indent="-228600" eaLnBrk="0" fontAlgn="base" hangingPunct="0">
                <a:spcBef>
                  <a:spcPct val="0"/>
                </a:spcBef>
                <a:spcAft>
                  <a:spcPct val="0"/>
                </a:spcAft>
                <a:defRPr sz="1700">
                  <a:solidFill>
                    <a:schemeClr val="tx1"/>
                  </a:solidFill>
                  <a:latin typeface="Arial" charset="0"/>
                  <a:cs typeface="Arial" charset="0"/>
                </a:defRPr>
              </a:lvl6pPr>
              <a:lvl7pPr marL="2971800" indent="-228600" eaLnBrk="0" fontAlgn="base" hangingPunct="0">
                <a:spcBef>
                  <a:spcPct val="0"/>
                </a:spcBef>
                <a:spcAft>
                  <a:spcPct val="0"/>
                </a:spcAft>
                <a:defRPr sz="1700">
                  <a:solidFill>
                    <a:schemeClr val="tx1"/>
                  </a:solidFill>
                  <a:latin typeface="Arial" charset="0"/>
                  <a:cs typeface="Arial" charset="0"/>
                </a:defRPr>
              </a:lvl7pPr>
              <a:lvl8pPr marL="3429000" indent="-228600" eaLnBrk="0" fontAlgn="base" hangingPunct="0">
                <a:spcBef>
                  <a:spcPct val="0"/>
                </a:spcBef>
                <a:spcAft>
                  <a:spcPct val="0"/>
                </a:spcAft>
                <a:defRPr sz="1700">
                  <a:solidFill>
                    <a:schemeClr val="tx1"/>
                  </a:solidFill>
                  <a:latin typeface="Arial" charset="0"/>
                  <a:cs typeface="Arial" charset="0"/>
                </a:defRPr>
              </a:lvl8pPr>
              <a:lvl9pPr marL="3886200" indent="-228600" eaLnBrk="0" fontAlgn="base" hangingPunct="0">
                <a:spcBef>
                  <a:spcPct val="0"/>
                </a:spcBef>
                <a:spcAft>
                  <a:spcPct val="0"/>
                </a:spcAft>
                <a:defRPr sz="1700">
                  <a:solidFill>
                    <a:schemeClr val="tx1"/>
                  </a:solidFill>
                  <a:latin typeface="Arial" charset="0"/>
                  <a:cs typeface="Arial" charset="0"/>
                </a:defRPr>
              </a:lvl9pPr>
            </a:lstStyle>
            <a:p>
              <a:pPr algn="ctr" eaLnBrk="1" hangingPunct="1"/>
              <a:r>
                <a:rPr lang="de-CH" altLang="de-DE" sz="2200" dirty="0">
                  <a:solidFill>
                    <a:srgbClr val="002060"/>
                  </a:solidFill>
                </a:rPr>
                <a:t>CHF 1’900’000.00</a:t>
              </a:r>
            </a:p>
            <a:p>
              <a:pPr algn="ctr" eaLnBrk="1" hangingPunct="1">
                <a:spcBef>
                  <a:spcPts val="200"/>
                </a:spcBef>
              </a:pPr>
              <a:r>
                <a:rPr lang="de-CH" altLang="de-DE" sz="1400" dirty="0">
                  <a:solidFill>
                    <a:srgbClr val="002060"/>
                  </a:solidFill>
                </a:rPr>
                <a:t>(- CHF 10’000.00</a:t>
              </a:r>
              <a:br>
                <a:rPr lang="de-CH" altLang="de-DE" sz="1400" dirty="0">
                  <a:solidFill>
                    <a:srgbClr val="002060"/>
                  </a:solidFill>
                </a:rPr>
              </a:br>
              <a:r>
                <a:rPr lang="de-CH" altLang="de-DE" sz="1400" dirty="0">
                  <a:solidFill>
                    <a:srgbClr val="002060"/>
                  </a:solidFill>
                </a:rPr>
                <a:t>Abzug Entsorgungskosten</a:t>
              </a:r>
              <a:br>
                <a:rPr lang="de-CH" altLang="de-DE" sz="1400" dirty="0">
                  <a:solidFill>
                    <a:srgbClr val="002060"/>
                  </a:solidFill>
                </a:rPr>
              </a:br>
              <a:r>
                <a:rPr lang="de-CH" altLang="de-DE" sz="1400" dirty="0">
                  <a:solidFill>
                    <a:srgbClr val="002060"/>
                  </a:solidFill>
                </a:rPr>
                <a:t>toxische Reinigungsmittel)</a:t>
              </a:r>
            </a:p>
          </p:txBody>
        </p:sp>
        <p:sp>
          <p:nvSpPr>
            <p:cNvPr id="12" name="Text Box 4">
              <a:extLst>
                <a:ext uri="{FF2B5EF4-FFF2-40B4-BE49-F238E27FC236}">
                  <a16:creationId xmlns:a16="http://schemas.microsoft.com/office/drawing/2014/main" id="{95D40BED-3051-6DC2-C231-FD84170AA650}"/>
                </a:ext>
              </a:extLst>
            </p:cNvPr>
            <p:cNvSpPr txBox="1">
              <a:spLocks noChangeArrowheads="1"/>
            </p:cNvSpPr>
            <p:nvPr/>
          </p:nvSpPr>
          <p:spPr bwMode="auto">
            <a:xfrm>
              <a:off x="9023096" y="4003915"/>
              <a:ext cx="206947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700">
                  <a:solidFill>
                    <a:schemeClr val="tx1"/>
                  </a:solidFill>
                  <a:latin typeface="Arial" charset="0"/>
                  <a:cs typeface="Arial" charset="0"/>
                </a:defRPr>
              </a:lvl1pPr>
              <a:lvl2pPr marL="742950" indent="-285750" eaLnBrk="0" hangingPunct="0">
                <a:defRPr sz="1700">
                  <a:solidFill>
                    <a:schemeClr val="tx1"/>
                  </a:solidFill>
                  <a:latin typeface="Arial" charset="0"/>
                  <a:cs typeface="Arial" charset="0"/>
                </a:defRPr>
              </a:lvl2pPr>
              <a:lvl3pPr marL="1143000" indent="-228600" eaLnBrk="0" hangingPunct="0">
                <a:defRPr sz="1700">
                  <a:solidFill>
                    <a:schemeClr val="tx1"/>
                  </a:solidFill>
                  <a:latin typeface="Arial" charset="0"/>
                  <a:cs typeface="Arial" charset="0"/>
                </a:defRPr>
              </a:lvl3pPr>
              <a:lvl4pPr marL="1600200" indent="-228600" eaLnBrk="0" hangingPunct="0">
                <a:defRPr sz="1700">
                  <a:solidFill>
                    <a:schemeClr val="tx1"/>
                  </a:solidFill>
                  <a:latin typeface="Arial" charset="0"/>
                  <a:cs typeface="Arial" charset="0"/>
                </a:defRPr>
              </a:lvl4pPr>
              <a:lvl5pPr marL="2057400" indent="-228600" eaLnBrk="0" hangingPunct="0">
                <a:defRPr sz="1700">
                  <a:solidFill>
                    <a:schemeClr val="tx1"/>
                  </a:solidFill>
                  <a:latin typeface="Arial" charset="0"/>
                  <a:cs typeface="Arial" charset="0"/>
                </a:defRPr>
              </a:lvl5pPr>
              <a:lvl6pPr marL="2514600" indent="-228600" eaLnBrk="0" fontAlgn="base" hangingPunct="0">
                <a:spcBef>
                  <a:spcPct val="0"/>
                </a:spcBef>
                <a:spcAft>
                  <a:spcPct val="0"/>
                </a:spcAft>
                <a:defRPr sz="1700">
                  <a:solidFill>
                    <a:schemeClr val="tx1"/>
                  </a:solidFill>
                  <a:latin typeface="Arial" charset="0"/>
                  <a:cs typeface="Arial" charset="0"/>
                </a:defRPr>
              </a:lvl6pPr>
              <a:lvl7pPr marL="2971800" indent="-228600" eaLnBrk="0" fontAlgn="base" hangingPunct="0">
                <a:spcBef>
                  <a:spcPct val="0"/>
                </a:spcBef>
                <a:spcAft>
                  <a:spcPct val="0"/>
                </a:spcAft>
                <a:defRPr sz="1700">
                  <a:solidFill>
                    <a:schemeClr val="tx1"/>
                  </a:solidFill>
                  <a:latin typeface="Arial" charset="0"/>
                  <a:cs typeface="Arial" charset="0"/>
                </a:defRPr>
              </a:lvl7pPr>
              <a:lvl8pPr marL="3429000" indent="-228600" eaLnBrk="0" fontAlgn="base" hangingPunct="0">
                <a:spcBef>
                  <a:spcPct val="0"/>
                </a:spcBef>
                <a:spcAft>
                  <a:spcPct val="0"/>
                </a:spcAft>
                <a:defRPr sz="1700">
                  <a:solidFill>
                    <a:schemeClr val="tx1"/>
                  </a:solidFill>
                  <a:latin typeface="Arial" charset="0"/>
                  <a:cs typeface="Arial" charset="0"/>
                </a:defRPr>
              </a:lvl8pPr>
              <a:lvl9pPr marL="3886200" indent="-228600" eaLnBrk="0" fontAlgn="base" hangingPunct="0">
                <a:spcBef>
                  <a:spcPct val="0"/>
                </a:spcBef>
                <a:spcAft>
                  <a:spcPct val="0"/>
                </a:spcAft>
                <a:defRPr sz="1700">
                  <a:solidFill>
                    <a:schemeClr val="tx1"/>
                  </a:solidFill>
                  <a:latin typeface="Arial" charset="0"/>
                  <a:cs typeface="Arial" charset="0"/>
                </a:defRPr>
              </a:lvl9pPr>
            </a:lstStyle>
            <a:p>
              <a:pPr eaLnBrk="1" hangingPunct="1"/>
              <a:r>
                <a:rPr lang="de-CH" altLang="de-DE" sz="2400" b="1" dirty="0"/>
                <a:t>Bettina Blume</a:t>
              </a:r>
            </a:p>
            <a:p>
              <a:pPr algn="ctr" eaLnBrk="1" hangingPunct="1"/>
              <a:r>
                <a:rPr lang="de-CH" altLang="de-DE" sz="2400" b="1" dirty="0"/>
                <a:t>(B)</a:t>
              </a:r>
            </a:p>
          </p:txBody>
        </p:sp>
        <p:cxnSp>
          <p:nvCxnSpPr>
            <p:cNvPr id="15" name="Gerade Verbindung mit Pfeil 14">
              <a:extLst>
                <a:ext uri="{FF2B5EF4-FFF2-40B4-BE49-F238E27FC236}">
                  <a16:creationId xmlns:a16="http://schemas.microsoft.com/office/drawing/2014/main" id="{75D91626-3C4C-9984-FDC0-321CFD3726E0}"/>
                </a:ext>
              </a:extLst>
            </p:cNvPr>
            <p:cNvCxnSpPr>
              <a:cxnSpLocks/>
            </p:cNvCxnSpPr>
            <p:nvPr/>
          </p:nvCxnSpPr>
          <p:spPr bwMode="auto">
            <a:xfrm>
              <a:off x="9984432" y="2906098"/>
              <a:ext cx="0" cy="978692"/>
            </a:xfrm>
            <a:prstGeom prst="straightConnector1">
              <a:avLst/>
            </a:prstGeom>
            <a:solidFill>
              <a:schemeClr val="accent1"/>
            </a:solidFill>
            <a:ln w="57150" cap="flat" cmpd="sng" algn="ctr">
              <a:solidFill>
                <a:schemeClr val="tx1"/>
              </a:solidFill>
              <a:prstDash val="solid"/>
              <a:round/>
              <a:headEnd type="triangle"/>
              <a:tailEnd type="triangle"/>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p:spPr>
        </p:cxnSp>
        <p:sp>
          <p:nvSpPr>
            <p:cNvPr id="17" name="Text Box 10">
              <a:extLst>
                <a:ext uri="{FF2B5EF4-FFF2-40B4-BE49-F238E27FC236}">
                  <a16:creationId xmlns:a16="http://schemas.microsoft.com/office/drawing/2014/main" id="{CB85486B-6951-BEFD-08C3-7885C1130F2C}"/>
                </a:ext>
              </a:extLst>
            </p:cNvPr>
            <p:cNvSpPr txBox="1">
              <a:spLocks noChangeArrowheads="1"/>
            </p:cNvSpPr>
            <p:nvPr/>
          </p:nvSpPr>
          <p:spPr bwMode="auto">
            <a:xfrm>
              <a:off x="10299967" y="3237080"/>
              <a:ext cx="113332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700">
                  <a:solidFill>
                    <a:schemeClr val="tx1"/>
                  </a:solidFill>
                  <a:latin typeface="Arial" charset="0"/>
                  <a:cs typeface="Arial" charset="0"/>
                </a:defRPr>
              </a:lvl1pPr>
              <a:lvl2pPr marL="742950" indent="-285750" eaLnBrk="0" hangingPunct="0">
                <a:defRPr sz="1700">
                  <a:solidFill>
                    <a:schemeClr val="tx1"/>
                  </a:solidFill>
                  <a:latin typeface="Arial" charset="0"/>
                  <a:cs typeface="Arial" charset="0"/>
                </a:defRPr>
              </a:lvl2pPr>
              <a:lvl3pPr marL="1143000" indent="-228600" eaLnBrk="0" hangingPunct="0">
                <a:defRPr sz="1700">
                  <a:solidFill>
                    <a:schemeClr val="tx1"/>
                  </a:solidFill>
                  <a:latin typeface="Arial" charset="0"/>
                  <a:cs typeface="Arial" charset="0"/>
                </a:defRPr>
              </a:lvl3pPr>
              <a:lvl4pPr marL="1600200" indent="-228600" eaLnBrk="0" hangingPunct="0">
                <a:defRPr sz="1700">
                  <a:solidFill>
                    <a:schemeClr val="tx1"/>
                  </a:solidFill>
                  <a:latin typeface="Arial" charset="0"/>
                  <a:cs typeface="Arial" charset="0"/>
                </a:defRPr>
              </a:lvl4pPr>
              <a:lvl5pPr marL="2057400" indent="-228600" eaLnBrk="0" hangingPunct="0">
                <a:defRPr sz="1700">
                  <a:solidFill>
                    <a:schemeClr val="tx1"/>
                  </a:solidFill>
                  <a:latin typeface="Arial" charset="0"/>
                  <a:cs typeface="Arial" charset="0"/>
                </a:defRPr>
              </a:lvl5pPr>
              <a:lvl6pPr marL="2514600" indent="-228600" eaLnBrk="0" fontAlgn="base" hangingPunct="0">
                <a:spcBef>
                  <a:spcPct val="0"/>
                </a:spcBef>
                <a:spcAft>
                  <a:spcPct val="0"/>
                </a:spcAft>
                <a:defRPr sz="1700">
                  <a:solidFill>
                    <a:schemeClr val="tx1"/>
                  </a:solidFill>
                  <a:latin typeface="Arial" charset="0"/>
                  <a:cs typeface="Arial" charset="0"/>
                </a:defRPr>
              </a:lvl6pPr>
              <a:lvl7pPr marL="2971800" indent="-228600" eaLnBrk="0" fontAlgn="base" hangingPunct="0">
                <a:spcBef>
                  <a:spcPct val="0"/>
                </a:spcBef>
                <a:spcAft>
                  <a:spcPct val="0"/>
                </a:spcAft>
                <a:defRPr sz="1700">
                  <a:solidFill>
                    <a:schemeClr val="tx1"/>
                  </a:solidFill>
                  <a:latin typeface="Arial" charset="0"/>
                  <a:cs typeface="Arial" charset="0"/>
                </a:defRPr>
              </a:lvl7pPr>
              <a:lvl8pPr marL="3429000" indent="-228600" eaLnBrk="0" fontAlgn="base" hangingPunct="0">
                <a:spcBef>
                  <a:spcPct val="0"/>
                </a:spcBef>
                <a:spcAft>
                  <a:spcPct val="0"/>
                </a:spcAft>
                <a:defRPr sz="1700">
                  <a:solidFill>
                    <a:schemeClr val="tx1"/>
                  </a:solidFill>
                  <a:latin typeface="Arial" charset="0"/>
                  <a:cs typeface="Arial" charset="0"/>
                </a:defRPr>
              </a:lvl8pPr>
              <a:lvl9pPr marL="3886200" indent="-228600" eaLnBrk="0" fontAlgn="base" hangingPunct="0">
                <a:spcBef>
                  <a:spcPct val="0"/>
                </a:spcBef>
                <a:spcAft>
                  <a:spcPct val="0"/>
                </a:spcAft>
                <a:defRPr sz="1700">
                  <a:solidFill>
                    <a:schemeClr val="tx1"/>
                  </a:solidFill>
                  <a:latin typeface="Arial" charset="0"/>
                  <a:cs typeface="Arial" charset="0"/>
                </a:defRPr>
              </a:lvl9pPr>
            </a:lstStyle>
            <a:p>
              <a:pPr algn="ctr" eaLnBrk="1" hangingPunct="1"/>
              <a:r>
                <a:rPr lang="de-CH" altLang="de-DE" sz="1200" dirty="0"/>
                <a:t>Arbeitsverhältnis</a:t>
              </a:r>
            </a:p>
          </p:txBody>
        </p:sp>
      </p:grpSp>
    </p:spTree>
    <p:extLst>
      <p:ext uri="{BB962C8B-B14F-4D97-AF65-F5344CB8AC3E}">
        <p14:creationId xmlns:p14="http://schemas.microsoft.com/office/powerpoint/2010/main" val="1299243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de-CH"/>
              <a:t>Seite </a:t>
            </a:r>
            <a:fld id="{1C5791B1-6579-0B4D-B06F-613121D36EDE}" type="slidenum">
              <a:rPr lang="de-CH" smtClean="0"/>
              <a:pPr/>
              <a:t>5</a:t>
            </a:fld>
            <a:endParaRPr lang="de-CH" dirty="0"/>
          </a:p>
        </p:txBody>
      </p:sp>
      <p:sp>
        <p:nvSpPr>
          <p:cNvPr id="3" name="ZoneTexte 2">
            <a:extLst>
              <a:ext uri="{FF2B5EF4-FFF2-40B4-BE49-F238E27FC236}">
                <a16:creationId xmlns:a16="http://schemas.microsoft.com/office/drawing/2014/main" id="{63ED2820-6B8F-4541-A5BE-E47D277BECE9}"/>
              </a:ext>
            </a:extLst>
          </p:cNvPr>
          <p:cNvSpPr txBox="1"/>
          <p:nvPr/>
        </p:nvSpPr>
        <p:spPr>
          <a:xfrm>
            <a:off x="911424" y="1326877"/>
            <a:ext cx="3100529" cy="2062103"/>
          </a:xfrm>
          <a:prstGeom prst="rect">
            <a:avLst/>
          </a:prstGeom>
          <a:noFill/>
        </p:spPr>
        <p:txBody>
          <a:bodyPr wrap="none" rtlCol="0">
            <a:spAutoFit/>
          </a:bodyPr>
          <a:lstStyle/>
          <a:p>
            <a:r>
              <a:rPr lang="de-DE" sz="2000" b="1" dirty="0">
                <a:solidFill>
                  <a:schemeClr val="tx1"/>
                </a:solidFill>
              </a:rPr>
              <a:t>Prokura (Art. 458 ff. OR)</a:t>
            </a:r>
          </a:p>
          <a:p>
            <a:endParaRPr lang="de-CH" sz="2000" b="1" dirty="0">
              <a:solidFill>
                <a:schemeClr val="tx1"/>
              </a:solidFill>
            </a:endParaRPr>
          </a:p>
          <a:p>
            <a:endParaRPr lang="de-CH" sz="2000" b="1" dirty="0"/>
          </a:p>
          <a:p>
            <a:endParaRPr lang="de-CH" sz="1600" b="1" dirty="0">
              <a:solidFill>
                <a:schemeClr val="tx1"/>
              </a:solidFill>
            </a:endParaRPr>
          </a:p>
          <a:p>
            <a:endParaRPr lang="de-CH" sz="1600" b="1" dirty="0"/>
          </a:p>
          <a:p>
            <a:endParaRPr lang="de-CH" sz="1600" b="1" dirty="0">
              <a:solidFill>
                <a:schemeClr val="tx1"/>
              </a:solidFill>
            </a:endParaRPr>
          </a:p>
          <a:p>
            <a:endParaRPr lang="de-CH" sz="2000" b="1" dirty="0">
              <a:solidFill>
                <a:schemeClr val="tx1"/>
              </a:solidFill>
            </a:endParaRPr>
          </a:p>
        </p:txBody>
      </p:sp>
      <p:graphicFrame>
        <p:nvGraphicFramePr>
          <p:cNvPr id="5" name="Tabelle 4">
            <a:extLst>
              <a:ext uri="{FF2B5EF4-FFF2-40B4-BE49-F238E27FC236}">
                <a16:creationId xmlns:a16="http://schemas.microsoft.com/office/drawing/2014/main" id="{C9FA814C-C48C-E2CE-94F7-27060F2992A5}"/>
              </a:ext>
            </a:extLst>
          </p:cNvPr>
          <p:cNvGraphicFramePr>
            <a:graphicFrameLocks noGrp="1"/>
          </p:cNvGraphicFramePr>
          <p:nvPr>
            <p:extLst>
              <p:ext uri="{D42A27DB-BD31-4B8C-83A1-F6EECF244321}">
                <p14:modId xmlns:p14="http://schemas.microsoft.com/office/powerpoint/2010/main" val="1501174692"/>
              </p:ext>
            </p:extLst>
          </p:nvPr>
        </p:nvGraphicFramePr>
        <p:xfrm>
          <a:off x="939298" y="1836792"/>
          <a:ext cx="10369550" cy="2240280"/>
        </p:xfrm>
        <a:graphic>
          <a:graphicData uri="http://schemas.openxmlformats.org/drawingml/2006/table">
            <a:tbl>
              <a:tblPr firstRow="1" bandRow="1">
                <a:tableStyleId>{5C22544A-7EE6-4342-B048-85BDC9FD1C3A}</a:tableStyleId>
              </a:tblPr>
              <a:tblGrid>
                <a:gridCol w="2664495">
                  <a:extLst>
                    <a:ext uri="{9D8B030D-6E8A-4147-A177-3AD203B41FA5}">
                      <a16:colId xmlns:a16="http://schemas.microsoft.com/office/drawing/2014/main" val="20000"/>
                    </a:ext>
                  </a:extLst>
                </a:gridCol>
                <a:gridCol w="7705055">
                  <a:extLst>
                    <a:ext uri="{9D8B030D-6E8A-4147-A177-3AD203B41FA5}">
                      <a16:colId xmlns:a16="http://schemas.microsoft.com/office/drawing/2014/main" val="20001"/>
                    </a:ext>
                  </a:extLst>
                </a:gridCol>
              </a:tblGrid>
              <a:tr h="151216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CH" sz="1400" b="0" dirty="0">
                          <a:solidFill>
                            <a:schemeClr val="tx1"/>
                          </a:solidFill>
                        </a:rPr>
                        <a:t>A.</a:t>
                      </a:r>
                      <a:r>
                        <a:rPr lang="de-CH" sz="1400" b="0" baseline="0" dirty="0">
                          <a:solidFill>
                            <a:schemeClr val="tx1"/>
                          </a:solidFill>
                        </a:rPr>
                        <a:t> Prokura</a:t>
                      </a:r>
                      <a:br>
                        <a:rPr lang="de-CH" sz="1400" b="0" baseline="0" dirty="0">
                          <a:solidFill>
                            <a:schemeClr val="tx1"/>
                          </a:solidFill>
                        </a:rPr>
                      </a:br>
                      <a:r>
                        <a:rPr lang="de-CH" sz="1400" b="0" baseline="0" dirty="0">
                          <a:solidFill>
                            <a:schemeClr val="tx1"/>
                          </a:solidFill>
                        </a:rPr>
                        <a:t>I. Begriff und Bestellung</a:t>
                      </a:r>
                      <a:endParaRPr lang="de-CH" sz="1400" b="0" dirty="0">
                        <a:solidFill>
                          <a:schemeClr val="tx1"/>
                        </a:solidFill>
                      </a:endParaRPr>
                    </a:p>
                  </a:txBody>
                  <a:tcPr>
                    <a:solidFill>
                      <a:schemeClr val="accent1">
                        <a:lumMod val="40000"/>
                        <a:lumOff val="60000"/>
                      </a:schemeClr>
                    </a:solidFill>
                  </a:tcPr>
                </a:tc>
                <a:tc>
                  <a:txBody>
                    <a:bodyPr/>
                    <a:lstStyle/>
                    <a:p>
                      <a:pPr>
                        <a:spcBef>
                          <a:spcPts val="600"/>
                        </a:spcBef>
                      </a:pPr>
                      <a:r>
                        <a:rPr lang="de-CH" sz="1400" b="0" dirty="0">
                          <a:solidFill>
                            <a:schemeClr val="tx1"/>
                          </a:solidFill>
                        </a:rPr>
                        <a:t>Art. 458 </a:t>
                      </a:r>
                      <a:r>
                        <a:rPr lang="de-CH" sz="1400" b="0" baseline="0" dirty="0">
                          <a:solidFill>
                            <a:schemeClr val="tx1"/>
                          </a:solidFill>
                        </a:rPr>
                        <a:t>OR</a:t>
                      </a:r>
                      <a:endParaRPr lang="de-CH" sz="1400" b="0" dirty="0">
                        <a:solidFill>
                          <a:schemeClr val="tx1"/>
                        </a:solidFill>
                      </a:endParaRPr>
                    </a:p>
                    <a:p>
                      <a:pPr>
                        <a:spcBef>
                          <a:spcPts val="600"/>
                        </a:spcBef>
                      </a:pPr>
                      <a:r>
                        <a:rPr lang="de-CH" sz="1400" b="0" baseline="30000" dirty="0">
                          <a:solidFill>
                            <a:schemeClr val="tx1"/>
                          </a:solidFill>
                        </a:rPr>
                        <a:t>1</a:t>
                      </a:r>
                      <a:r>
                        <a:rPr lang="de-CH" sz="1400" b="0" dirty="0">
                          <a:solidFill>
                            <a:schemeClr val="tx1"/>
                          </a:solidFill>
                        </a:rPr>
                        <a:t> </a:t>
                      </a:r>
                      <a:r>
                        <a:rPr lang="de-DE" sz="1400" b="0" dirty="0">
                          <a:solidFill>
                            <a:schemeClr val="tx1"/>
                          </a:solidFill>
                        </a:rPr>
                        <a:t>Wer von dem Inhaber eines Handels-, Fabrikations- oder eines anderen nach kaufmännischer Art geführten Gewerbes ausdrücklich oder stillschweigend ermächtigt ist, für ihn das Gewerbe zu betreiben und «per procura» die Firma zu zeichnen, ist Prokurist.</a:t>
                      </a:r>
                    </a:p>
                    <a:p>
                      <a:pPr>
                        <a:spcBef>
                          <a:spcPts val="600"/>
                        </a:spcBef>
                      </a:pPr>
                      <a:r>
                        <a:rPr lang="de-CH" sz="1400" b="0" baseline="30000" dirty="0">
                          <a:solidFill>
                            <a:schemeClr val="tx1"/>
                          </a:solidFill>
                        </a:rPr>
                        <a:t>2</a:t>
                      </a:r>
                      <a:r>
                        <a:rPr lang="de-CH" sz="1400" b="0" dirty="0">
                          <a:solidFill>
                            <a:schemeClr val="tx1"/>
                          </a:solidFill>
                        </a:rPr>
                        <a:t> </a:t>
                      </a:r>
                      <a:r>
                        <a:rPr lang="de-DE" sz="1400" b="0" dirty="0">
                          <a:solidFill>
                            <a:schemeClr val="tx1"/>
                          </a:solidFill>
                        </a:rPr>
                        <a:t>Der Geschäftsherr hat die Erteilung der Prokura zur Eintragung in das Handelsregister anzumelden, wird jedoch schon vor der Eintragung durch die Handlungen des Prokuristen verpflichtet.</a:t>
                      </a:r>
                    </a:p>
                    <a:p>
                      <a:pPr marL="0" marR="0" lvl="0" indent="0" algn="l" defTabSz="457200" rtl="0" eaLnBrk="1" fontAlgn="auto" latinLnBrk="0" hangingPunct="1">
                        <a:lnSpc>
                          <a:spcPct val="100000"/>
                        </a:lnSpc>
                        <a:spcBef>
                          <a:spcPts val="600"/>
                        </a:spcBef>
                        <a:spcAft>
                          <a:spcPts val="0"/>
                        </a:spcAft>
                        <a:buClrTx/>
                        <a:buSzTx/>
                        <a:buFontTx/>
                        <a:buNone/>
                        <a:tabLst/>
                        <a:defRPr/>
                      </a:pPr>
                      <a:r>
                        <a:rPr lang="de-CH" sz="1400" b="0" baseline="30000" dirty="0">
                          <a:solidFill>
                            <a:schemeClr val="tx1"/>
                          </a:solidFill>
                        </a:rPr>
                        <a:t>3</a:t>
                      </a:r>
                      <a:r>
                        <a:rPr lang="de-CH" sz="1400" b="0" dirty="0">
                          <a:solidFill>
                            <a:schemeClr val="tx1"/>
                          </a:solidFill>
                        </a:rPr>
                        <a:t> </a:t>
                      </a:r>
                      <a:r>
                        <a:rPr lang="de-DE" sz="1400" b="0" dirty="0">
                          <a:solidFill>
                            <a:schemeClr val="tx1"/>
                          </a:solidFill>
                        </a:rPr>
                        <a:t>Zur Betreibung anderer Gewerbe oder Geschäfte kann ein Prokurist nur durch Eintragung in das Handelsregister bestellt werden.</a:t>
                      </a:r>
                    </a:p>
                  </a:txBody>
                  <a:tcP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9" name="Textfeld 8">
            <a:extLst>
              <a:ext uri="{FF2B5EF4-FFF2-40B4-BE49-F238E27FC236}">
                <a16:creationId xmlns:a16="http://schemas.microsoft.com/office/drawing/2014/main" id="{0D554031-CCDF-FB2C-49FF-CFF10792EFD2}"/>
              </a:ext>
            </a:extLst>
          </p:cNvPr>
          <p:cNvSpPr txBox="1"/>
          <p:nvPr/>
        </p:nvSpPr>
        <p:spPr>
          <a:xfrm>
            <a:off x="939297" y="4185662"/>
            <a:ext cx="10341477" cy="2123658"/>
          </a:xfrm>
          <a:prstGeom prst="rect">
            <a:avLst/>
          </a:prstGeom>
          <a:noFill/>
        </p:spPr>
        <p:txBody>
          <a:bodyPr wrap="square">
            <a:spAutoFit/>
          </a:bodyPr>
          <a:lstStyle/>
          <a:p>
            <a:r>
              <a:rPr lang="de-CH" sz="1600" b="1" dirty="0">
                <a:solidFill>
                  <a:schemeClr val="tx1"/>
                </a:solidFill>
              </a:rPr>
              <a:t>Umfang der Prokura:</a:t>
            </a:r>
          </a:p>
          <a:p>
            <a:pPr marL="742950" lvl="1" indent="-285750">
              <a:spcBef>
                <a:spcPts val="400"/>
              </a:spcBef>
              <a:buFont typeface="Arial" panose="020B0604020202020204" pitchFamily="34" charset="0"/>
              <a:buChar char="•"/>
            </a:pPr>
            <a:r>
              <a:rPr lang="de-CH" sz="1600" dirty="0"/>
              <a:t>Alle zweckstauglichen Rechtshandlungen (Art. 459 Abs.1 OR)</a:t>
            </a:r>
          </a:p>
          <a:p>
            <a:pPr marL="1200150" lvl="2" indent="-285750">
              <a:spcBef>
                <a:spcPts val="400"/>
              </a:spcBef>
              <a:buFont typeface="Courier New" panose="02070309020205020404" pitchFamily="49" charset="0"/>
              <a:buChar char="o"/>
            </a:pPr>
            <a:r>
              <a:rPr lang="de-CH" sz="1600" dirty="0"/>
              <a:t>Massstab ist der Zweck des Gewerbes oder der Geschäfte des Geschäftsherrn</a:t>
            </a:r>
          </a:p>
          <a:p>
            <a:pPr marL="742950" lvl="1" indent="-285750">
              <a:spcBef>
                <a:spcPts val="400"/>
              </a:spcBef>
              <a:buFont typeface="Arial" panose="020B0604020202020204" pitchFamily="34" charset="0"/>
              <a:buChar char="•"/>
            </a:pPr>
            <a:r>
              <a:rPr lang="de-CH" sz="1600" dirty="0"/>
              <a:t>Einschränkung:</a:t>
            </a:r>
          </a:p>
          <a:p>
            <a:pPr marL="1200150" lvl="2" indent="-285750">
              <a:spcBef>
                <a:spcPts val="400"/>
              </a:spcBef>
              <a:buFont typeface="Courier New" panose="02070309020205020404" pitchFamily="49" charset="0"/>
              <a:buChar char="o"/>
            </a:pPr>
            <a:r>
              <a:rPr lang="de-CH" sz="1600" dirty="0"/>
              <a:t>Ausdrückliche Ermächtigung zur Veräusserung und Belastung von Grundstücken (OR 459 II)</a:t>
            </a:r>
          </a:p>
          <a:p>
            <a:pPr marL="1200150" lvl="2" indent="-285750">
              <a:spcBef>
                <a:spcPts val="400"/>
              </a:spcBef>
              <a:buFont typeface="Courier New" panose="02070309020205020404" pitchFamily="49" charset="0"/>
              <a:buChar char="o"/>
            </a:pPr>
            <a:r>
              <a:rPr lang="de-CH" sz="1600" b="1" dirty="0"/>
              <a:t>Nicht </a:t>
            </a:r>
            <a:r>
              <a:rPr lang="de-CH" sz="1600" dirty="0"/>
              <a:t>jedoch zum Erwerb von Grundstücken</a:t>
            </a:r>
          </a:p>
          <a:p>
            <a:pPr marL="742950" lvl="1" indent="-285750">
              <a:spcBef>
                <a:spcPts val="400"/>
              </a:spcBef>
              <a:buFont typeface="Arial" panose="020B0604020202020204" pitchFamily="34" charset="0"/>
              <a:buChar char="•"/>
            </a:pPr>
            <a:r>
              <a:rPr lang="de-CH" sz="1600" dirty="0"/>
              <a:t>Im Übrigen </a:t>
            </a:r>
            <a:r>
              <a:rPr lang="de-DE" sz="1600" dirty="0"/>
              <a:t>Vertretungsbefugnis und Vertretungsmacht gleich umfassend wie bei Organen jur. Personen</a:t>
            </a:r>
            <a:endParaRPr lang="de-CH" sz="1600" dirty="0"/>
          </a:p>
        </p:txBody>
      </p:sp>
    </p:spTree>
    <p:extLst>
      <p:ext uri="{BB962C8B-B14F-4D97-AF65-F5344CB8AC3E}">
        <p14:creationId xmlns:p14="http://schemas.microsoft.com/office/powerpoint/2010/main" val="1907839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de-CH"/>
              <a:t>Seite </a:t>
            </a:r>
            <a:fld id="{1C5791B1-6579-0B4D-B06F-613121D36EDE}" type="slidenum">
              <a:rPr lang="de-CH" smtClean="0"/>
              <a:pPr/>
              <a:t>6</a:t>
            </a:fld>
            <a:endParaRPr lang="de-CH" dirty="0"/>
          </a:p>
        </p:txBody>
      </p:sp>
      <p:sp>
        <p:nvSpPr>
          <p:cNvPr id="3" name="ZoneTexte 2">
            <a:extLst>
              <a:ext uri="{FF2B5EF4-FFF2-40B4-BE49-F238E27FC236}">
                <a16:creationId xmlns:a16="http://schemas.microsoft.com/office/drawing/2014/main" id="{63ED2820-6B8F-4541-A5BE-E47D277BECE9}"/>
              </a:ext>
            </a:extLst>
          </p:cNvPr>
          <p:cNvSpPr txBox="1"/>
          <p:nvPr/>
        </p:nvSpPr>
        <p:spPr>
          <a:xfrm>
            <a:off x="913961" y="1412776"/>
            <a:ext cx="6550191" cy="2062103"/>
          </a:xfrm>
          <a:prstGeom prst="rect">
            <a:avLst/>
          </a:prstGeom>
          <a:noFill/>
        </p:spPr>
        <p:txBody>
          <a:bodyPr wrap="none" rtlCol="0">
            <a:spAutoFit/>
          </a:bodyPr>
          <a:lstStyle/>
          <a:p>
            <a:r>
              <a:rPr lang="de-DE" sz="2000" b="1" dirty="0">
                <a:solidFill>
                  <a:schemeClr val="tx1"/>
                </a:solidFill>
              </a:rPr>
              <a:t>Handlungsvollmacht im engeren Sinne (Art. 462 OR)</a:t>
            </a:r>
          </a:p>
          <a:p>
            <a:endParaRPr lang="de-CH" sz="2000" b="1" dirty="0">
              <a:solidFill>
                <a:schemeClr val="tx1"/>
              </a:solidFill>
            </a:endParaRPr>
          </a:p>
          <a:p>
            <a:endParaRPr lang="de-CH" sz="2000" b="1" dirty="0"/>
          </a:p>
          <a:p>
            <a:endParaRPr lang="de-CH" sz="1600" b="1" dirty="0">
              <a:solidFill>
                <a:schemeClr val="tx1"/>
              </a:solidFill>
            </a:endParaRPr>
          </a:p>
          <a:p>
            <a:endParaRPr lang="de-CH" sz="1600" b="1" dirty="0"/>
          </a:p>
          <a:p>
            <a:endParaRPr lang="de-CH" sz="1600" b="1" dirty="0">
              <a:solidFill>
                <a:schemeClr val="tx1"/>
              </a:solidFill>
            </a:endParaRPr>
          </a:p>
          <a:p>
            <a:endParaRPr lang="de-CH" sz="2000" b="1" dirty="0">
              <a:solidFill>
                <a:schemeClr val="tx1"/>
              </a:solidFill>
            </a:endParaRPr>
          </a:p>
        </p:txBody>
      </p:sp>
      <p:graphicFrame>
        <p:nvGraphicFramePr>
          <p:cNvPr id="5" name="Tabelle 4">
            <a:extLst>
              <a:ext uri="{FF2B5EF4-FFF2-40B4-BE49-F238E27FC236}">
                <a16:creationId xmlns:a16="http://schemas.microsoft.com/office/drawing/2014/main" id="{C9FA814C-C48C-E2CE-94F7-27060F2992A5}"/>
              </a:ext>
            </a:extLst>
          </p:cNvPr>
          <p:cNvGraphicFramePr>
            <a:graphicFrameLocks noGrp="1"/>
          </p:cNvGraphicFramePr>
          <p:nvPr>
            <p:extLst>
              <p:ext uri="{D42A27DB-BD31-4B8C-83A1-F6EECF244321}">
                <p14:modId xmlns:p14="http://schemas.microsoft.com/office/powerpoint/2010/main" val="4213846566"/>
              </p:ext>
            </p:extLst>
          </p:nvPr>
        </p:nvGraphicFramePr>
        <p:xfrm>
          <a:off x="939298" y="1990121"/>
          <a:ext cx="10369550" cy="2164080"/>
        </p:xfrm>
        <a:graphic>
          <a:graphicData uri="http://schemas.openxmlformats.org/drawingml/2006/table">
            <a:tbl>
              <a:tblPr firstRow="1" bandRow="1">
                <a:tableStyleId>{5C22544A-7EE6-4342-B048-85BDC9FD1C3A}</a:tableStyleId>
              </a:tblPr>
              <a:tblGrid>
                <a:gridCol w="2664495">
                  <a:extLst>
                    <a:ext uri="{9D8B030D-6E8A-4147-A177-3AD203B41FA5}">
                      <a16:colId xmlns:a16="http://schemas.microsoft.com/office/drawing/2014/main" val="20000"/>
                    </a:ext>
                  </a:extLst>
                </a:gridCol>
                <a:gridCol w="7705055">
                  <a:extLst>
                    <a:ext uri="{9D8B030D-6E8A-4147-A177-3AD203B41FA5}">
                      <a16:colId xmlns:a16="http://schemas.microsoft.com/office/drawing/2014/main" val="20001"/>
                    </a:ext>
                  </a:extLst>
                </a:gridCol>
              </a:tblGrid>
              <a:tr h="151216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CH" sz="1400" b="0" dirty="0">
                          <a:solidFill>
                            <a:schemeClr val="tx1"/>
                          </a:solidFill>
                        </a:rPr>
                        <a:t>A.</a:t>
                      </a:r>
                      <a:r>
                        <a:rPr lang="de-CH" sz="1400" b="0" baseline="0" dirty="0">
                          <a:solidFill>
                            <a:schemeClr val="tx1"/>
                          </a:solidFill>
                        </a:rPr>
                        <a:t> Andere Handlungsvollmachten</a:t>
                      </a:r>
                      <a:endParaRPr lang="de-CH" sz="1400" b="0" dirty="0">
                        <a:solidFill>
                          <a:schemeClr val="tx1"/>
                        </a:solidFill>
                      </a:endParaRPr>
                    </a:p>
                  </a:txBody>
                  <a:tcPr>
                    <a:solidFill>
                      <a:schemeClr val="accent1">
                        <a:lumMod val="40000"/>
                        <a:lumOff val="60000"/>
                      </a:schemeClr>
                    </a:solidFill>
                  </a:tcPr>
                </a:tc>
                <a:tc>
                  <a:txBody>
                    <a:bodyPr/>
                    <a:lstStyle/>
                    <a:p>
                      <a:pPr>
                        <a:spcBef>
                          <a:spcPts val="600"/>
                        </a:spcBef>
                      </a:pPr>
                      <a:r>
                        <a:rPr lang="de-CH" sz="1400" b="0" dirty="0">
                          <a:solidFill>
                            <a:schemeClr val="tx1"/>
                          </a:solidFill>
                        </a:rPr>
                        <a:t>Art. 462 </a:t>
                      </a:r>
                      <a:r>
                        <a:rPr lang="de-CH" sz="1400" b="0" baseline="0" dirty="0">
                          <a:solidFill>
                            <a:schemeClr val="tx1"/>
                          </a:solidFill>
                        </a:rPr>
                        <a:t>OR</a:t>
                      </a:r>
                      <a:endParaRPr lang="de-CH" sz="1400" b="0" dirty="0">
                        <a:solidFill>
                          <a:schemeClr val="tx1"/>
                        </a:solidFill>
                      </a:endParaRPr>
                    </a:p>
                    <a:p>
                      <a:pPr>
                        <a:spcBef>
                          <a:spcPts val="600"/>
                        </a:spcBef>
                      </a:pPr>
                      <a:r>
                        <a:rPr lang="de-CH" sz="1400" b="0" baseline="30000" dirty="0">
                          <a:solidFill>
                            <a:schemeClr val="tx1"/>
                          </a:solidFill>
                        </a:rPr>
                        <a:t>1</a:t>
                      </a:r>
                      <a:r>
                        <a:rPr lang="de-CH" sz="1400" b="0" dirty="0">
                          <a:solidFill>
                            <a:schemeClr val="tx1"/>
                          </a:solidFill>
                        </a:rPr>
                        <a:t> </a:t>
                      </a:r>
                      <a:r>
                        <a:rPr lang="de-DE" sz="1400" b="0" dirty="0">
                          <a:solidFill>
                            <a:schemeClr val="tx1"/>
                          </a:solidFill>
                        </a:rPr>
                        <a:t>Wenn der Inhaber eines Handels-, Fabrikations- oder eines andern nach kaufmännischer Art geführten Gewerbes jemanden ohne Erteilung der Prokura, sei es zum Betriebe des ganzen Gewerbes, sei es zu bestimmten Geschäften in seinem Gewerbe als Vertreter bestellt, so erstreckt sich die Vollmacht auf alle Rechtshandlungen, die der Betrieb eines derartigen Gewerbes oder die Ausführung derartiger Geschäfte gewöhnlich mit sich bringt.</a:t>
                      </a:r>
                    </a:p>
                    <a:p>
                      <a:pPr>
                        <a:spcBef>
                          <a:spcPts val="600"/>
                        </a:spcBef>
                      </a:pPr>
                      <a:r>
                        <a:rPr lang="de-CH" sz="1400" b="0" baseline="30000" dirty="0">
                          <a:solidFill>
                            <a:schemeClr val="tx1"/>
                          </a:solidFill>
                        </a:rPr>
                        <a:t>2</a:t>
                      </a:r>
                      <a:r>
                        <a:rPr lang="de-CH" sz="1400" b="0" dirty="0">
                          <a:solidFill>
                            <a:schemeClr val="tx1"/>
                          </a:solidFill>
                        </a:rPr>
                        <a:t> </a:t>
                      </a:r>
                      <a:r>
                        <a:rPr lang="de-DE" sz="1400" b="0" dirty="0">
                          <a:solidFill>
                            <a:schemeClr val="tx1"/>
                          </a:solidFill>
                        </a:rPr>
                        <a:t>Jedoch ist der Handlungsbevollmächtigte zum Eingehen von Wechselverbindlichkeiten, zur Aufnahme von Darlehen und zur Prozessführung nur ermächtigt, wenn ihm eine solche Befugnis ausdrücklich erteilt worden ist.</a:t>
                      </a:r>
                    </a:p>
                  </a:txBody>
                  <a:tcP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
        <p:nvSpPr>
          <p:cNvPr id="8" name="Textfeld 7">
            <a:extLst>
              <a:ext uri="{FF2B5EF4-FFF2-40B4-BE49-F238E27FC236}">
                <a16:creationId xmlns:a16="http://schemas.microsoft.com/office/drawing/2014/main" id="{60FB1F56-E84A-F2A7-8B10-5115A9720366}"/>
              </a:ext>
            </a:extLst>
          </p:cNvPr>
          <p:cNvSpPr txBox="1"/>
          <p:nvPr/>
        </p:nvSpPr>
        <p:spPr>
          <a:xfrm>
            <a:off x="911424" y="4229457"/>
            <a:ext cx="10495067" cy="1892826"/>
          </a:xfrm>
          <a:prstGeom prst="rect">
            <a:avLst/>
          </a:prstGeom>
          <a:noFill/>
        </p:spPr>
        <p:txBody>
          <a:bodyPr wrap="square">
            <a:spAutoFit/>
          </a:bodyPr>
          <a:lstStyle/>
          <a:p>
            <a:r>
              <a:rPr lang="de-CH" sz="1600" b="1" dirty="0">
                <a:solidFill>
                  <a:schemeClr val="tx1"/>
                </a:solidFill>
              </a:rPr>
              <a:t>Begriff, Umfang und Entstehung der Handlungsvollmacht i.e.S.:</a:t>
            </a:r>
          </a:p>
          <a:p>
            <a:pPr marL="742950" lvl="1" indent="-285750">
              <a:spcBef>
                <a:spcPts val="100"/>
              </a:spcBef>
              <a:buFont typeface="Arial" panose="020B0604020202020204" pitchFamily="34" charset="0"/>
              <a:buChar char="•"/>
            </a:pPr>
            <a:r>
              <a:rPr lang="de-CH" sz="1600" dirty="0"/>
              <a:t>Vertretungsmacht im Vergleich zur Prokura </a:t>
            </a:r>
            <a:r>
              <a:rPr lang="de-DE" sz="1600" dirty="0"/>
              <a:t>auf bestimmte Art von Geschäften beschränkt</a:t>
            </a:r>
            <a:endParaRPr lang="de-CH" sz="1600" dirty="0"/>
          </a:p>
          <a:p>
            <a:pPr marL="742950" lvl="1" indent="-285750">
              <a:spcBef>
                <a:spcPts val="100"/>
              </a:spcBef>
              <a:buFont typeface="Arial" panose="020B0604020202020204" pitchFamily="34" charset="0"/>
              <a:buChar char="•"/>
            </a:pPr>
            <a:r>
              <a:rPr lang="de-CH" sz="1600" dirty="0">
                <a:solidFill>
                  <a:schemeClr val="tx1"/>
                </a:solidFill>
              </a:rPr>
              <a:t>Unterscheidung zwischen:</a:t>
            </a:r>
          </a:p>
          <a:p>
            <a:pPr marL="1200150" lvl="2" indent="-285750">
              <a:spcBef>
                <a:spcPts val="100"/>
              </a:spcBef>
              <a:buFont typeface="Courier New" panose="02070309020205020404" pitchFamily="49" charset="0"/>
              <a:buChar char="o"/>
            </a:pPr>
            <a:r>
              <a:rPr lang="de-CH" sz="1600" dirty="0">
                <a:solidFill>
                  <a:schemeClr val="tx1"/>
                </a:solidFill>
              </a:rPr>
              <a:t>Generalvollmacht</a:t>
            </a:r>
          </a:p>
          <a:p>
            <a:pPr marL="1200150" lvl="2" indent="-285750">
              <a:spcBef>
                <a:spcPts val="100"/>
              </a:spcBef>
              <a:buFont typeface="Courier New" panose="02070309020205020404" pitchFamily="49" charset="0"/>
              <a:buChar char="o"/>
            </a:pPr>
            <a:r>
              <a:rPr lang="de-CH" sz="1600" dirty="0"/>
              <a:t>Spezialvollmacht</a:t>
            </a:r>
          </a:p>
          <a:p>
            <a:pPr marL="742950" lvl="1" indent="-285750">
              <a:spcBef>
                <a:spcPts val="100"/>
              </a:spcBef>
              <a:buFont typeface="Arial" panose="020B0604020202020204" pitchFamily="34" charset="0"/>
              <a:buChar char="•"/>
            </a:pPr>
            <a:r>
              <a:rPr lang="de-DE" sz="1600" dirty="0"/>
              <a:t>Erteilung durch Gewerbeinhaber / Organe der jur. Person schriftlich, mündlich oder stillschweigend</a:t>
            </a:r>
          </a:p>
          <a:p>
            <a:pPr marL="742950" lvl="1" indent="-285750">
              <a:spcBef>
                <a:spcPts val="100"/>
              </a:spcBef>
              <a:buFont typeface="Arial" panose="020B0604020202020204" pitchFamily="34" charset="0"/>
              <a:buChar char="•"/>
            </a:pPr>
            <a:r>
              <a:rPr lang="de-DE" sz="1600" dirty="0"/>
              <a:t>Keine Eintragung ins Handelsregister möglich</a:t>
            </a:r>
          </a:p>
        </p:txBody>
      </p:sp>
    </p:spTree>
    <p:extLst>
      <p:ext uri="{BB962C8B-B14F-4D97-AF65-F5344CB8AC3E}">
        <p14:creationId xmlns:p14="http://schemas.microsoft.com/office/powerpoint/2010/main" val="1330460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de-CH"/>
              <a:t>Seite </a:t>
            </a:r>
            <a:fld id="{1C5791B1-6579-0B4D-B06F-613121D36EDE}" type="slidenum">
              <a:rPr lang="de-CH" smtClean="0"/>
              <a:pPr/>
              <a:t>7</a:t>
            </a:fld>
            <a:endParaRPr lang="de-CH" dirty="0"/>
          </a:p>
        </p:txBody>
      </p:sp>
      <p:sp>
        <p:nvSpPr>
          <p:cNvPr id="3" name="ZoneTexte 2">
            <a:extLst>
              <a:ext uri="{FF2B5EF4-FFF2-40B4-BE49-F238E27FC236}">
                <a16:creationId xmlns:a16="http://schemas.microsoft.com/office/drawing/2014/main" id="{63ED2820-6B8F-4541-A5BE-E47D277BECE9}"/>
              </a:ext>
            </a:extLst>
          </p:cNvPr>
          <p:cNvSpPr txBox="1"/>
          <p:nvPr/>
        </p:nvSpPr>
        <p:spPr>
          <a:xfrm>
            <a:off x="911424" y="1340768"/>
            <a:ext cx="3796232" cy="2062103"/>
          </a:xfrm>
          <a:prstGeom prst="rect">
            <a:avLst/>
          </a:prstGeom>
          <a:noFill/>
        </p:spPr>
        <p:txBody>
          <a:bodyPr wrap="none" rtlCol="0">
            <a:spAutoFit/>
          </a:bodyPr>
          <a:lstStyle/>
          <a:p>
            <a:r>
              <a:rPr lang="de-DE" sz="2000" b="1" dirty="0">
                <a:solidFill>
                  <a:schemeClr val="tx1"/>
                </a:solidFill>
              </a:rPr>
              <a:t>Stellvertretung (Art. 32 ff. OR)</a:t>
            </a:r>
          </a:p>
          <a:p>
            <a:endParaRPr lang="de-CH" sz="2000" b="1" dirty="0">
              <a:solidFill>
                <a:schemeClr val="tx1"/>
              </a:solidFill>
            </a:endParaRPr>
          </a:p>
          <a:p>
            <a:endParaRPr lang="de-CH" sz="2000" b="1" dirty="0"/>
          </a:p>
          <a:p>
            <a:endParaRPr lang="de-CH" sz="1600" b="1" dirty="0">
              <a:solidFill>
                <a:schemeClr val="tx1"/>
              </a:solidFill>
            </a:endParaRPr>
          </a:p>
          <a:p>
            <a:endParaRPr lang="de-CH" sz="1600" b="1" dirty="0"/>
          </a:p>
          <a:p>
            <a:endParaRPr lang="de-CH" sz="1600" b="1" dirty="0">
              <a:solidFill>
                <a:schemeClr val="tx1"/>
              </a:solidFill>
            </a:endParaRPr>
          </a:p>
          <a:p>
            <a:endParaRPr lang="de-CH" sz="2000" b="1" dirty="0">
              <a:solidFill>
                <a:schemeClr val="tx1"/>
              </a:solidFill>
            </a:endParaRPr>
          </a:p>
        </p:txBody>
      </p:sp>
      <p:sp>
        <p:nvSpPr>
          <p:cNvPr id="8" name="Textfeld 7">
            <a:extLst>
              <a:ext uri="{FF2B5EF4-FFF2-40B4-BE49-F238E27FC236}">
                <a16:creationId xmlns:a16="http://schemas.microsoft.com/office/drawing/2014/main" id="{60FB1F56-E84A-F2A7-8B10-5115A9720366}"/>
              </a:ext>
            </a:extLst>
          </p:cNvPr>
          <p:cNvSpPr txBox="1"/>
          <p:nvPr/>
        </p:nvSpPr>
        <p:spPr>
          <a:xfrm>
            <a:off x="930395" y="2097430"/>
            <a:ext cx="10782229" cy="1985159"/>
          </a:xfrm>
          <a:prstGeom prst="rect">
            <a:avLst/>
          </a:prstGeom>
          <a:noFill/>
        </p:spPr>
        <p:txBody>
          <a:bodyPr wrap="square">
            <a:spAutoFit/>
          </a:bodyPr>
          <a:lstStyle/>
          <a:p>
            <a:r>
              <a:rPr lang="de-CH" sz="1800" b="1" dirty="0">
                <a:solidFill>
                  <a:schemeClr val="tx1"/>
                </a:solidFill>
              </a:rPr>
              <a:t>Direkte Stellvertretung:</a:t>
            </a:r>
          </a:p>
          <a:p>
            <a:pPr marL="742950" lvl="1" indent="-285750">
              <a:spcBef>
                <a:spcPts val="600"/>
              </a:spcBef>
              <a:buFont typeface="Arial" panose="020B0604020202020204" pitchFamily="34" charset="0"/>
              <a:buChar char="•"/>
            </a:pPr>
            <a:r>
              <a:rPr lang="de-DE" sz="1800" dirty="0"/>
              <a:t>Gesellschaft kann auch durch bürgerliche Stellvertretung vertreten werden</a:t>
            </a:r>
            <a:endParaRPr lang="de-CH" sz="1800" dirty="0"/>
          </a:p>
          <a:p>
            <a:pPr marL="742950" lvl="1" indent="-285750">
              <a:spcBef>
                <a:spcPts val="600"/>
              </a:spcBef>
              <a:buFont typeface="Arial" panose="020B0604020202020204" pitchFamily="34" charset="0"/>
              <a:buChar char="•"/>
            </a:pPr>
            <a:r>
              <a:rPr lang="de-DE" sz="1800" dirty="0">
                <a:solidFill>
                  <a:schemeClr val="tx1"/>
                </a:solidFill>
              </a:rPr>
              <a:t>Direkte </a:t>
            </a:r>
            <a:r>
              <a:rPr lang="de-DE" sz="1800" dirty="0"/>
              <a:t>V</a:t>
            </a:r>
            <a:r>
              <a:rPr lang="de-DE" sz="1800" dirty="0">
                <a:solidFill>
                  <a:schemeClr val="tx1"/>
                </a:solidFill>
              </a:rPr>
              <a:t>ertretungswirkung</a:t>
            </a:r>
            <a:r>
              <a:rPr lang="de-DE" sz="1800" dirty="0"/>
              <a:t>, wenn Handeln in fremdem Namen auf fremde Rechnung </a:t>
            </a:r>
            <a:br>
              <a:rPr lang="de-DE" sz="1800" dirty="0"/>
            </a:br>
            <a:r>
              <a:rPr lang="de-DE" sz="1800" dirty="0"/>
              <a:t>(Abgabe eigener Willenserklärung des Vertreters zur Bindung des Vertretenen)</a:t>
            </a:r>
            <a:endParaRPr lang="de-DE" sz="1800" dirty="0">
              <a:solidFill>
                <a:schemeClr val="tx1"/>
              </a:solidFill>
            </a:endParaRPr>
          </a:p>
          <a:p>
            <a:pPr marL="742950" lvl="1" indent="-285750">
              <a:spcBef>
                <a:spcPts val="600"/>
              </a:spcBef>
              <a:buFont typeface="Arial" panose="020B0604020202020204" pitchFamily="34" charset="0"/>
              <a:buChar char="•"/>
            </a:pPr>
            <a:r>
              <a:rPr lang="de-DE" sz="1800" dirty="0"/>
              <a:t>Vertretungsmacht (als rechtliches Können) durch </a:t>
            </a:r>
            <a:r>
              <a:rPr lang="de-CH" sz="1800" dirty="0"/>
              <a:t>«</a:t>
            </a:r>
            <a:r>
              <a:rPr lang="de-DE" sz="1800" dirty="0"/>
              <a:t>Vollmacht</a:t>
            </a:r>
            <a:r>
              <a:rPr lang="de-CH" sz="1800" dirty="0"/>
              <a:t>»</a:t>
            </a:r>
            <a:r>
              <a:rPr lang="de-DE" sz="1800" dirty="0"/>
              <a:t> i.S.v. Art. 33 Abs. 2 </a:t>
            </a:r>
            <a:br>
              <a:rPr lang="de-DE" sz="1800" dirty="0"/>
            </a:br>
            <a:r>
              <a:rPr lang="de-DE" sz="1800" dirty="0"/>
              <a:t>und Art. 34 Abs. 1 und 2 OR</a:t>
            </a:r>
          </a:p>
        </p:txBody>
      </p:sp>
    </p:spTree>
    <p:extLst>
      <p:ext uri="{BB962C8B-B14F-4D97-AF65-F5344CB8AC3E}">
        <p14:creationId xmlns:p14="http://schemas.microsoft.com/office/powerpoint/2010/main" val="23539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de-CH"/>
              <a:t>Seite </a:t>
            </a:r>
            <a:fld id="{1C5791B1-6579-0B4D-B06F-613121D36EDE}" type="slidenum">
              <a:rPr lang="de-CH" smtClean="0"/>
              <a:pPr/>
              <a:t>8</a:t>
            </a:fld>
            <a:endParaRPr lang="de-CH" dirty="0"/>
          </a:p>
        </p:txBody>
      </p:sp>
      <p:sp>
        <p:nvSpPr>
          <p:cNvPr id="3" name="ZoneTexte 2">
            <a:extLst>
              <a:ext uri="{FF2B5EF4-FFF2-40B4-BE49-F238E27FC236}">
                <a16:creationId xmlns:a16="http://schemas.microsoft.com/office/drawing/2014/main" id="{63ED2820-6B8F-4541-A5BE-E47D277BECE9}"/>
              </a:ext>
            </a:extLst>
          </p:cNvPr>
          <p:cNvSpPr txBox="1"/>
          <p:nvPr/>
        </p:nvSpPr>
        <p:spPr>
          <a:xfrm>
            <a:off x="839416" y="1340768"/>
            <a:ext cx="2954848" cy="2308324"/>
          </a:xfrm>
          <a:prstGeom prst="rect">
            <a:avLst/>
          </a:prstGeom>
          <a:noFill/>
        </p:spPr>
        <p:txBody>
          <a:bodyPr wrap="none" rtlCol="0">
            <a:spAutoFit/>
          </a:bodyPr>
          <a:lstStyle/>
          <a:p>
            <a:r>
              <a:rPr lang="de-CH" sz="2000" b="1" dirty="0">
                <a:solidFill>
                  <a:schemeClr val="tx1"/>
                </a:solidFill>
              </a:rPr>
              <a:t>Vorvertrag (Art. 22 OR)</a:t>
            </a:r>
          </a:p>
          <a:p>
            <a:endParaRPr lang="de-CH" sz="2000" b="1" dirty="0">
              <a:solidFill>
                <a:schemeClr val="tx1"/>
              </a:solidFill>
            </a:endParaRPr>
          </a:p>
          <a:p>
            <a:endParaRPr lang="de-CH" sz="2000" b="1" dirty="0"/>
          </a:p>
          <a:p>
            <a:endParaRPr lang="de-CH" sz="1600" b="1" dirty="0"/>
          </a:p>
          <a:p>
            <a:endParaRPr lang="de-CH" sz="1600" b="1" dirty="0"/>
          </a:p>
          <a:p>
            <a:endParaRPr lang="de-CH" sz="1600" b="1" dirty="0"/>
          </a:p>
          <a:p>
            <a:endParaRPr lang="de-CH" sz="1600" b="1" dirty="0"/>
          </a:p>
          <a:p>
            <a:endParaRPr lang="de-CH" sz="2000" b="1" dirty="0">
              <a:solidFill>
                <a:schemeClr val="tx1"/>
              </a:solidFill>
            </a:endParaRPr>
          </a:p>
        </p:txBody>
      </p:sp>
      <p:graphicFrame>
        <p:nvGraphicFramePr>
          <p:cNvPr id="10" name="Tabelle 9">
            <a:extLst>
              <a:ext uri="{FF2B5EF4-FFF2-40B4-BE49-F238E27FC236}">
                <a16:creationId xmlns:a16="http://schemas.microsoft.com/office/drawing/2014/main" id="{FDD55E51-4F1F-6B2D-3F74-3C59855450E7}"/>
              </a:ext>
            </a:extLst>
          </p:cNvPr>
          <p:cNvGraphicFramePr>
            <a:graphicFrameLocks noGrp="1"/>
          </p:cNvGraphicFramePr>
          <p:nvPr>
            <p:extLst>
              <p:ext uri="{D42A27DB-BD31-4B8C-83A1-F6EECF244321}">
                <p14:modId xmlns:p14="http://schemas.microsoft.com/office/powerpoint/2010/main" val="3728981140"/>
              </p:ext>
            </p:extLst>
          </p:nvPr>
        </p:nvGraphicFramePr>
        <p:xfrm>
          <a:off x="867290" y="1808872"/>
          <a:ext cx="10369550" cy="1512168"/>
        </p:xfrm>
        <a:graphic>
          <a:graphicData uri="http://schemas.openxmlformats.org/drawingml/2006/table">
            <a:tbl>
              <a:tblPr firstRow="1" bandRow="1">
                <a:tableStyleId>{5C22544A-7EE6-4342-B048-85BDC9FD1C3A}</a:tableStyleId>
              </a:tblPr>
              <a:tblGrid>
                <a:gridCol w="2664495">
                  <a:extLst>
                    <a:ext uri="{9D8B030D-6E8A-4147-A177-3AD203B41FA5}">
                      <a16:colId xmlns:a16="http://schemas.microsoft.com/office/drawing/2014/main" val="20000"/>
                    </a:ext>
                  </a:extLst>
                </a:gridCol>
                <a:gridCol w="7705055">
                  <a:extLst>
                    <a:ext uri="{9D8B030D-6E8A-4147-A177-3AD203B41FA5}">
                      <a16:colId xmlns:a16="http://schemas.microsoft.com/office/drawing/2014/main" val="20001"/>
                    </a:ext>
                  </a:extLst>
                </a:gridCol>
              </a:tblGrid>
              <a:tr h="151216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CH" sz="1400" b="0" dirty="0">
                          <a:solidFill>
                            <a:schemeClr val="tx1"/>
                          </a:solidFill>
                        </a:rPr>
                        <a:t>E.</a:t>
                      </a:r>
                      <a:r>
                        <a:rPr lang="de-CH" sz="1400" b="0" baseline="0" dirty="0">
                          <a:solidFill>
                            <a:schemeClr val="tx1"/>
                          </a:solidFill>
                        </a:rPr>
                        <a:t> Inhalt des Vertrages</a:t>
                      </a:r>
                      <a:br>
                        <a:rPr lang="de-CH" sz="1400" b="0" baseline="0" dirty="0">
                          <a:solidFill>
                            <a:schemeClr val="tx1"/>
                          </a:solidFill>
                        </a:rPr>
                      </a:br>
                      <a:r>
                        <a:rPr lang="de-CH" sz="1400" b="0" baseline="0" dirty="0">
                          <a:solidFill>
                            <a:schemeClr val="tx1"/>
                          </a:solidFill>
                        </a:rPr>
                        <a:t>IV. Vorvertrag</a:t>
                      </a:r>
                      <a:endParaRPr lang="de-CH" sz="1400" b="0" dirty="0">
                        <a:solidFill>
                          <a:schemeClr val="tx1"/>
                        </a:solidFill>
                      </a:endParaRPr>
                    </a:p>
                  </a:txBody>
                  <a:tcPr>
                    <a:solidFill>
                      <a:schemeClr val="accent1">
                        <a:lumMod val="40000"/>
                        <a:lumOff val="60000"/>
                      </a:schemeClr>
                    </a:solidFill>
                  </a:tcPr>
                </a:tc>
                <a:tc>
                  <a:txBody>
                    <a:bodyPr/>
                    <a:lstStyle/>
                    <a:p>
                      <a:pPr>
                        <a:spcBef>
                          <a:spcPts val="600"/>
                        </a:spcBef>
                      </a:pPr>
                      <a:r>
                        <a:rPr lang="de-CH" sz="1400" b="0" dirty="0">
                          <a:solidFill>
                            <a:schemeClr val="tx1"/>
                          </a:solidFill>
                        </a:rPr>
                        <a:t>Art. 22 </a:t>
                      </a:r>
                      <a:r>
                        <a:rPr lang="de-CH" sz="1400" b="0" baseline="0" dirty="0">
                          <a:solidFill>
                            <a:schemeClr val="tx1"/>
                          </a:solidFill>
                        </a:rPr>
                        <a:t>OR</a:t>
                      </a:r>
                      <a:endParaRPr lang="de-CH" sz="1400" b="0" dirty="0">
                        <a:solidFill>
                          <a:schemeClr val="tx1"/>
                        </a:solidFill>
                      </a:endParaRPr>
                    </a:p>
                    <a:p>
                      <a:pPr>
                        <a:spcBef>
                          <a:spcPts val="600"/>
                        </a:spcBef>
                      </a:pPr>
                      <a:r>
                        <a:rPr lang="de-CH" sz="1400" b="0" baseline="30000" dirty="0">
                          <a:solidFill>
                            <a:schemeClr val="tx1"/>
                          </a:solidFill>
                        </a:rPr>
                        <a:t>1</a:t>
                      </a:r>
                      <a:r>
                        <a:rPr lang="de-CH" sz="1400" b="0" dirty="0">
                          <a:solidFill>
                            <a:schemeClr val="tx1"/>
                          </a:solidFill>
                        </a:rPr>
                        <a:t> </a:t>
                      </a:r>
                      <a:r>
                        <a:rPr lang="de-DE" sz="1400" b="0" dirty="0">
                          <a:solidFill>
                            <a:schemeClr val="tx1"/>
                          </a:solidFill>
                        </a:rPr>
                        <a:t>Durch Vertrag kann die Verpflichtung zum Abschluss eines künftigen Vertrages begründet werden.</a:t>
                      </a:r>
                    </a:p>
                    <a:p>
                      <a:pPr>
                        <a:spcBef>
                          <a:spcPts val="600"/>
                        </a:spcBef>
                      </a:pPr>
                      <a:r>
                        <a:rPr lang="de-CH" sz="1400" b="0" baseline="30000" dirty="0">
                          <a:solidFill>
                            <a:schemeClr val="tx1"/>
                          </a:solidFill>
                        </a:rPr>
                        <a:t>2</a:t>
                      </a:r>
                      <a:r>
                        <a:rPr lang="de-CH" sz="1400" b="0" dirty="0">
                          <a:solidFill>
                            <a:schemeClr val="tx1"/>
                          </a:solidFill>
                        </a:rPr>
                        <a:t> </a:t>
                      </a:r>
                      <a:r>
                        <a:rPr lang="de-DE" sz="1400" b="0" dirty="0">
                          <a:solidFill>
                            <a:schemeClr val="tx1"/>
                          </a:solidFill>
                        </a:rPr>
                        <a:t>Wo das Gesetz zum Schutze der </a:t>
                      </a:r>
                      <a:r>
                        <a:rPr lang="de-CH" sz="1400" b="0" noProof="0" dirty="0">
                          <a:solidFill>
                            <a:schemeClr val="tx1"/>
                          </a:solidFill>
                        </a:rPr>
                        <a:t>Vertragschliessenden</a:t>
                      </a:r>
                      <a:r>
                        <a:rPr lang="de-DE" sz="1400" b="0" dirty="0">
                          <a:solidFill>
                            <a:schemeClr val="tx1"/>
                          </a:solidFill>
                        </a:rPr>
                        <a:t> für die Gültigkeit des künftigen Vertrages eine Form vorschreibt, gilt diese auch für den Vorvertrag.</a:t>
                      </a:r>
                    </a:p>
                  </a:txBody>
                  <a:tcPr>
                    <a:solidFill>
                      <a:schemeClr val="accent1">
                        <a:lumMod val="20000"/>
                        <a:lumOff val="80000"/>
                      </a:schemeClr>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821615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de-CH"/>
              <a:t>Seite </a:t>
            </a:r>
            <a:fld id="{1C5791B1-6579-0B4D-B06F-613121D36EDE}" type="slidenum">
              <a:rPr lang="de-CH" smtClean="0"/>
              <a:pPr/>
              <a:t>9</a:t>
            </a:fld>
            <a:endParaRPr lang="de-CH" dirty="0"/>
          </a:p>
        </p:txBody>
      </p:sp>
      <p:sp>
        <p:nvSpPr>
          <p:cNvPr id="3" name="ZoneTexte 2">
            <a:extLst>
              <a:ext uri="{FF2B5EF4-FFF2-40B4-BE49-F238E27FC236}">
                <a16:creationId xmlns:a16="http://schemas.microsoft.com/office/drawing/2014/main" id="{63ED2820-6B8F-4541-A5BE-E47D277BECE9}"/>
              </a:ext>
            </a:extLst>
          </p:cNvPr>
          <p:cNvSpPr txBox="1"/>
          <p:nvPr/>
        </p:nvSpPr>
        <p:spPr>
          <a:xfrm>
            <a:off x="839416" y="1370379"/>
            <a:ext cx="10705757" cy="4062651"/>
          </a:xfrm>
          <a:prstGeom prst="rect">
            <a:avLst/>
          </a:prstGeom>
          <a:noFill/>
        </p:spPr>
        <p:txBody>
          <a:bodyPr wrap="square" rtlCol="0">
            <a:spAutoFit/>
          </a:bodyPr>
          <a:lstStyle/>
          <a:p>
            <a:r>
              <a:rPr lang="de-DE" sz="2200" b="1" dirty="0"/>
              <a:t>Umfang des gesetzlichen Formzwanges</a:t>
            </a:r>
            <a:endParaRPr lang="de-CH" sz="2200" b="1" dirty="0">
              <a:solidFill>
                <a:schemeClr val="tx1"/>
              </a:solidFill>
            </a:endParaRPr>
          </a:p>
          <a:p>
            <a:endParaRPr lang="de-CH" sz="1800" b="1" dirty="0"/>
          </a:p>
          <a:p>
            <a:pPr marL="742950" lvl="1" indent="-285750">
              <a:buFont typeface="Arial" panose="020B0604020202020204" pitchFamily="34" charset="0"/>
              <a:buChar char="•"/>
            </a:pPr>
            <a:r>
              <a:rPr lang="de-CH" sz="1800" dirty="0"/>
              <a:t>Mehrere Ansichten bezüglich Umfangs des grundstückkaufrechtlichen Beurkundungszwangs</a:t>
            </a:r>
          </a:p>
          <a:p>
            <a:pPr marL="1200150" lvl="2" indent="-285750">
              <a:spcBef>
                <a:spcPts val="400"/>
              </a:spcBef>
              <a:buFont typeface="Courier New" panose="02070309020205020404" pitchFamily="49" charset="0"/>
              <a:buChar char="o"/>
            </a:pPr>
            <a:r>
              <a:rPr lang="de-CH" sz="1800" dirty="0"/>
              <a:t>Theorie des umfassenden Formzwangs</a:t>
            </a:r>
          </a:p>
          <a:p>
            <a:pPr marL="1200150" lvl="2" indent="-285750">
              <a:spcBef>
                <a:spcPts val="400"/>
              </a:spcBef>
              <a:buFont typeface="Courier New" panose="02070309020205020404" pitchFamily="49" charset="0"/>
              <a:buChar char="o"/>
            </a:pPr>
            <a:r>
              <a:rPr lang="de-CH" sz="1800" dirty="0">
                <a:solidFill>
                  <a:schemeClr val="tx1"/>
                </a:solidFill>
              </a:rPr>
              <a:t>Objektive Theorie</a:t>
            </a:r>
          </a:p>
          <a:p>
            <a:pPr marL="1200150" lvl="2" indent="-285750">
              <a:spcBef>
                <a:spcPts val="400"/>
              </a:spcBef>
              <a:buFont typeface="Courier New" panose="02070309020205020404" pitchFamily="49" charset="0"/>
              <a:buChar char="o"/>
            </a:pPr>
            <a:r>
              <a:rPr lang="de-CH" sz="1800" dirty="0"/>
              <a:t>Subjektive Theorie</a:t>
            </a:r>
          </a:p>
          <a:p>
            <a:pPr marL="1657350" lvl="3" indent="-285750">
              <a:spcBef>
                <a:spcPts val="400"/>
              </a:spcBef>
              <a:buFont typeface="Wingdings" panose="05000000000000000000" pitchFamily="2" charset="2"/>
              <a:buChar char="§"/>
            </a:pPr>
            <a:r>
              <a:rPr lang="de-CH" sz="1800" b="1" dirty="0">
                <a:solidFill>
                  <a:schemeClr val="tx1"/>
                </a:solidFill>
              </a:rPr>
              <a:t>BGer</a:t>
            </a:r>
            <a:r>
              <a:rPr lang="de-CH" sz="1800" dirty="0">
                <a:solidFill>
                  <a:schemeClr val="tx1"/>
                </a:solidFill>
              </a:rPr>
              <a:t>: </a:t>
            </a:r>
            <a:r>
              <a:rPr lang="de-CH" sz="1800" dirty="0" err="1">
                <a:solidFill>
                  <a:schemeClr val="tx1"/>
                </a:solidFill>
              </a:rPr>
              <a:t>Grds</a:t>
            </a:r>
            <a:r>
              <a:rPr lang="de-CH" sz="1800" dirty="0">
                <a:solidFill>
                  <a:schemeClr val="tx1"/>
                </a:solidFill>
              </a:rPr>
              <a:t>. s</a:t>
            </a:r>
            <a:r>
              <a:rPr lang="de-CH" sz="1800" dirty="0"/>
              <a:t>ubjektive Theorie mit Einschränkung </a:t>
            </a:r>
            <a:r>
              <a:rPr lang="de-DE" sz="1800" dirty="0"/>
              <a:t>auf Abmachungen, die </a:t>
            </a:r>
            <a:br>
              <a:rPr lang="de-DE" sz="1800" dirty="0"/>
            </a:br>
            <a:r>
              <a:rPr lang="de-DE" sz="1800" dirty="0"/>
              <a:t>«ihrer Natur nach unmittelbar den Inhalt des Grundstückkaufvertrages betreffen» </a:t>
            </a:r>
            <a:br>
              <a:rPr lang="de-DE" sz="1800" dirty="0"/>
            </a:br>
            <a:r>
              <a:rPr lang="de-DE" sz="1800" dirty="0"/>
              <a:t>(BGE 113 II 402)</a:t>
            </a:r>
          </a:p>
          <a:p>
            <a:pPr marL="1657350" lvl="3" indent="-285750">
              <a:spcBef>
                <a:spcPts val="400"/>
              </a:spcBef>
              <a:buFont typeface="Wingdings" panose="05000000000000000000" pitchFamily="2" charset="2"/>
              <a:buChar char="§"/>
            </a:pPr>
            <a:r>
              <a:rPr lang="de-DE" sz="1800" dirty="0">
                <a:solidFill>
                  <a:schemeClr val="tx1"/>
                </a:solidFill>
              </a:rPr>
              <a:t>Alle objektiv wesentlichen Vertragsbestandteile</a:t>
            </a:r>
          </a:p>
          <a:p>
            <a:pPr marL="1657350" lvl="3" indent="-285750">
              <a:spcBef>
                <a:spcPts val="400"/>
              </a:spcBef>
              <a:buFont typeface="Wingdings" panose="05000000000000000000" pitchFamily="2" charset="2"/>
              <a:buChar char="§"/>
            </a:pPr>
            <a:r>
              <a:rPr lang="de-DE" sz="1800" dirty="0"/>
              <a:t>Subjektiv wesentliche Vertragsbestandteile, die «das Verhältnis von Leistung und</a:t>
            </a:r>
            <a:br>
              <a:rPr lang="de-DE" sz="1800" dirty="0"/>
            </a:br>
            <a:r>
              <a:rPr lang="de-DE" sz="1800" dirty="0"/>
              <a:t>Gegenleistung des Kaufvertrages berühren» (BGE 113 II 402)</a:t>
            </a:r>
            <a:endParaRPr lang="de-CH" sz="1800" dirty="0"/>
          </a:p>
          <a:p>
            <a:endParaRPr lang="de-CH" sz="1800" b="1" dirty="0">
              <a:solidFill>
                <a:schemeClr val="tx1"/>
              </a:solidFill>
            </a:endParaRPr>
          </a:p>
        </p:txBody>
      </p:sp>
    </p:spTree>
    <p:extLst>
      <p:ext uri="{BB962C8B-B14F-4D97-AF65-F5344CB8AC3E}">
        <p14:creationId xmlns:p14="http://schemas.microsoft.com/office/powerpoint/2010/main" val="841674030"/>
      </p:ext>
    </p:extLst>
  </p:cSld>
  <p:clrMapOvr>
    <a:masterClrMapping/>
  </p:clrMapOvr>
</p:sld>
</file>

<file path=ppt/theme/theme1.xml><?xml version="1.0" encoding="utf-8"?>
<a:theme xmlns:a="http://schemas.openxmlformats.org/drawingml/2006/main" name="UZH">
  <a:themeElements>
    <a:clrScheme name="UZH">
      <a:dk1>
        <a:srgbClr val="000000"/>
      </a:dk1>
      <a:lt1>
        <a:srgbClr val="FFFFFF"/>
      </a:lt1>
      <a:dk2>
        <a:srgbClr val="DADEE2"/>
      </a:dk2>
      <a:lt2>
        <a:srgbClr val="FEDC00"/>
      </a:lt2>
      <a:accent1>
        <a:srgbClr val="0028A5"/>
      </a:accent1>
      <a:accent2>
        <a:srgbClr val="A3ADB7"/>
      </a:accent2>
      <a:accent3>
        <a:srgbClr val="DC6027"/>
      </a:accent3>
      <a:accent4>
        <a:srgbClr val="0B82A0"/>
      </a:accent4>
      <a:accent5>
        <a:srgbClr val="2A7F60"/>
      </a:accent5>
      <a:accent6>
        <a:srgbClr val="91C34A"/>
      </a:accent6>
      <a:hlink>
        <a:srgbClr val="DC6027"/>
      </a:hlink>
      <a:folHlink>
        <a:srgbClr val="000000"/>
      </a:folHlink>
    </a:clrScheme>
    <a:fontScheme name="Office-Design">
      <a:majorFont>
        <a:latin typeface="Arial"/>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0" tIns="0" rIns="0" bIns="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400" b="0" i="0" u="none" strike="noStrike" cap="none" normalizeH="0" baseline="0">
            <a:ln>
              <a:noFill/>
            </a:ln>
            <a:solidFill>
              <a:srgbClr val="000000"/>
            </a:solidFill>
            <a:effectLst/>
            <a:latin typeface="Arial" charset="0"/>
            <a:ea typeface="ＭＳ Ｐゴシック"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CH" sz="2400" b="0" i="0" u="none" strike="noStrike" cap="none" normalizeH="0" baseline="0">
            <a:ln>
              <a:noFill/>
            </a:ln>
            <a:solidFill>
              <a:srgbClr val="000000"/>
            </a:solidFill>
            <a:effectLst/>
            <a:latin typeface="Arial" charset="0"/>
            <a:ea typeface="ＭＳ Ｐゴシック" charset="0"/>
            <a:cs typeface="Arial" charset="0"/>
          </a:defRPr>
        </a:defPPr>
      </a:lstStyle>
    </a:lnDef>
  </a:objectDefaults>
  <a:extraClrSchemeLst>
    <a:extraClrScheme>
      <a:clrScheme name="UZH">
        <a:dk1>
          <a:srgbClr val="000000"/>
        </a:dk1>
        <a:lt1>
          <a:srgbClr val="FFFFFF"/>
        </a:lt1>
        <a:dk2>
          <a:srgbClr val="DADEE2"/>
        </a:dk2>
        <a:lt2>
          <a:srgbClr val="FEDC00"/>
        </a:lt2>
        <a:accent1>
          <a:srgbClr val="0028A5"/>
        </a:accent1>
        <a:accent2>
          <a:srgbClr val="A3ADB7"/>
        </a:accent2>
        <a:accent3>
          <a:srgbClr val="DC6027"/>
        </a:accent3>
        <a:accent4>
          <a:srgbClr val="0B82A0"/>
        </a:accent4>
        <a:accent5>
          <a:srgbClr val="2A7F60"/>
        </a:accent5>
        <a:accent6>
          <a:srgbClr val="91C34A"/>
        </a:accent6>
        <a:hlink>
          <a:srgbClr val="DC6027"/>
        </a:hlink>
        <a:folHlink>
          <a:srgbClr val="000000"/>
        </a:folHlink>
      </a:clrScheme>
      <a:clrMap bg1="lt1" tx1="dk1" bg2="lt2" tx2="dk2" accent1="accent1" accent2="accent2" accent3="accent3" accent4="accent4" accent5="accent5" accent6="accent6" hlink="hlink" folHlink="folHlink"/>
    </a:extraClrScheme>
  </a:extraClrSchemeLst>
  <a:custClrLst>
    <a:custClr name="Blau 100%">
      <a:srgbClr val="0028A5"/>
    </a:custClr>
    <a:custClr name="Grau 100%">
      <a:srgbClr val="A3ADB7"/>
    </a:custClr>
    <a:custClr name="Ockerrot 100%">
      <a:srgbClr val="DC6027"/>
    </a:custClr>
    <a:custClr name="Türkis 100%">
      <a:srgbClr val="0B82A0"/>
    </a:custClr>
    <a:custClr name="Flaschengrün 100%">
      <a:srgbClr val="2A7F62"/>
    </a:custClr>
    <a:custClr name="Lindengrün 100%">
      <a:srgbClr val="91C34A"/>
    </a:custClr>
    <a:custClr name="Warmgelb 100%">
      <a:srgbClr val="FEDE00"/>
    </a:custClr>
    <a:custClr name="blank">
      <a:srgbClr val="FFFFFF"/>
    </a:custClr>
    <a:custClr name="blank">
      <a:srgbClr val="FFFFFF"/>
    </a:custClr>
    <a:custClr name="blank">
      <a:srgbClr val="FFFFFF"/>
    </a:custClr>
    <a:custClr name="Blau 80%">
      <a:srgbClr val="3353B7"/>
    </a:custClr>
    <a:custClr name="Grau 80%">
      <a:srgbClr val="B5BDC5"/>
    </a:custClr>
    <a:custClr name="Ockerrot 80%">
      <a:srgbClr val="E38052"/>
    </a:custClr>
    <a:custClr name="Türkis 80%">
      <a:srgbClr val="3C9FB6"/>
    </a:custClr>
    <a:custClr name="Flaschengrün 80%">
      <a:srgbClr val="569D85"/>
    </a:custClr>
    <a:custClr name="Lindengrün 80%">
      <a:srgbClr val="AAD470"/>
    </a:custClr>
    <a:custClr name="Warmgelb 80%">
      <a:srgbClr val="FBE651"/>
    </a:custClr>
    <a:custClr name="blank">
      <a:srgbClr val="FFFFFF"/>
    </a:custClr>
    <a:custClr name="blank">
      <a:srgbClr val="FFFFFF"/>
    </a:custClr>
    <a:custClr name="blank">
      <a:srgbClr val="FFFFFF"/>
    </a:custClr>
    <a:custClr name="Blau 60%">
      <a:srgbClr val="667EC9"/>
    </a:custClr>
    <a:custClr name="Grau 60%">
      <a:srgbClr val="C8CED4"/>
    </a:custClr>
    <a:custClr name="Ockerrot 60%">
      <a:srgbClr val="EAA07D"/>
    </a:custClr>
    <a:custClr name="Türkis 60%">
      <a:srgbClr val="6BB7C7"/>
    </a:custClr>
    <a:custClr name="Flaschengrün 60%">
      <a:srgbClr val="80B6A4"/>
    </a:custClr>
    <a:custClr name="Lindengrün 60%">
      <a:srgbClr val="BFDF94"/>
    </a:custClr>
    <a:custClr name="Warmgelb 60%">
      <a:srgbClr val="FCEC7C"/>
    </a:custClr>
    <a:custClr name="blank">
      <a:srgbClr val="FFFFFF"/>
    </a:custClr>
    <a:custClr name="blank">
      <a:srgbClr val="FFFFFF"/>
    </a:custClr>
    <a:custClr name="blank">
      <a:srgbClr val="FFFFFF"/>
    </a:custClr>
    <a:custClr name="Blau 40%">
      <a:srgbClr val="99A9DB"/>
    </a:custClr>
    <a:custClr name="Grau 40%">
      <a:srgbClr val="DADEE2"/>
    </a:custClr>
    <a:custClr name="Ockerrot 40%">
      <a:srgbClr val="F1BFA9"/>
    </a:custClr>
    <a:custClr name="Türkis 40%">
      <a:srgbClr val="ABCEC2"/>
    </a:custClr>
    <a:custClr name="Flaschengrün 40%">
      <a:srgbClr val="ABCEC2"/>
    </a:custClr>
    <a:custClr name="Lindengrün 40%">
      <a:srgbClr val="D5E9B7"/>
    </a:custClr>
    <a:custClr name="Warmgelb 40%">
      <a:srgbClr val="FDF3A8"/>
    </a:custClr>
    <a:custClr name="blank">
      <a:srgbClr val="FFFFFF"/>
    </a:custClr>
    <a:custClr name="blank">
      <a:srgbClr val="FFFFFF"/>
    </a:custClr>
    <a:custClr name="blank">
      <a:srgbClr val="FFFFFF"/>
    </a:custClr>
    <a:custClr name="Blau 20%">
      <a:srgbClr val="CCD4ED"/>
    </a:custClr>
    <a:custClr name="Grau 20%">
      <a:srgbClr val="EDEFF1"/>
    </a:custClr>
    <a:custClr name="Ockerrot 20%">
      <a:srgbClr val="F8DFD4"/>
    </a:custClr>
    <a:custClr name="Türkis 20%">
      <a:srgbClr val="CFE8EC"/>
    </a:custClr>
    <a:custClr name="Flaschengrün 20%">
      <a:srgbClr val="D5E7E1"/>
    </a:custClr>
    <a:custClr name="Lindengrün 20%">
      <a:srgbClr val="EAF4DB"/>
    </a:custClr>
    <a:custClr name="Warmgelb 20%">
      <a:srgbClr val="FEF9D3"/>
    </a:custClr>
    <a:custClr name="blank">
      <a:srgbClr val="FFFFFF"/>
    </a:custClr>
    <a:custClr name="blank">
      <a:srgbClr val="FFFFFF"/>
    </a:custClr>
    <a:custClr name="blank">
      <a:srgbClr val="FFFFFF"/>
    </a:custClr>
  </a:custClrLst>
  <a:extLst>
    <a:ext uri="{05A4C25C-085E-4340-85A3-A5531E510DB2}">
      <thm15:themeFamily xmlns:thm15="http://schemas.microsoft.com/office/thememl/2012/main" name="uzh_praesentation_d.potx" id="{67891CA6-A60A-47A9-9A5B-B1F18C651C53}" vid="{09CBD7FB-EA4D-412D-B9FE-37E9028065E1}"/>
    </a:ext>
  </a:ext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uzh_praesentation_16-9_d</Template>
  <TotalTime>0</TotalTime>
  <Words>2229</Words>
  <Application>Microsoft Macintosh PowerPoint</Application>
  <PresentationFormat>Breitbild</PresentationFormat>
  <Paragraphs>263</Paragraphs>
  <Slides>20</Slides>
  <Notes>16</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20</vt:i4>
      </vt:variant>
    </vt:vector>
  </HeadingPairs>
  <TitlesOfParts>
    <vt:vector size="25" baseType="lpstr">
      <vt:lpstr>Arial</vt:lpstr>
      <vt:lpstr>Courier New</vt:lpstr>
      <vt:lpstr>Times New Roman</vt:lpstr>
      <vt:lpstr>Wingdings</vt:lpstr>
      <vt:lpstr>UZH</vt:lpstr>
      <vt:lpstr>Übungen im Obligationenrecht Besonderer Teil Frühjahrssemester 2024</vt:lpstr>
      <vt:lpstr>Veranstaltungsdaten Gruppen 3 und 6</vt:lpstr>
      <vt:lpstr>PowerPoint-Präsentation</vt:lpstr>
      <vt:lpstr>Sachverhaltsskizze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Zusammenfassung (lessons learned) (1/2)</vt:lpstr>
      <vt:lpstr>Zusammenfassung (lessons learned) (2/2)</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
  <cp:lastModifiedBy/>
  <cp:revision>1</cp:revision>
  <cp:lastPrinted>2024-04-10T18:44:33Z</cp:lastPrinted>
  <dcterms:created xsi:type="dcterms:W3CDTF">2022-05-06T07:21:20Z</dcterms:created>
  <dcterms:modified xsi:type="dcterms:W3CDTF">2024-04-11T11:09:49Z</dcterms:modified>
</cp:coreProperties>
</file>